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95" r:id="rId3"/>
    <p:sldId id="297" r:id="rId4"/>
    <p:sldId id="300" r:id="rId5"/>
    <p:sldId id="301" r:id="rId6"/>
    <p:sldId id="303" r:id="rId7"/>
    <p:sldId id="304" r:id="rId8"/>
    <p:sldId id="306" r:id="rId9"/>
    <p:sldId id="302" r:id="rId10"/>
    <p:sldId id="307" r:id="rId11"/>
    <p:sldId id="30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766D"/>
    <a:srgbClr val="06BFC4"/>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75"/>
    <p:restoredTop sz="79241" autoAdjust="0"/>
  </p:normalViewPr>
  <p:slideViewPr>
    <p:cSldViewPr snapToGrid="0" showGuides="1">
      <p:cViewPr varScale="1">
        <p:scale>
          <a:sx n="131" d="100"/>
          <a:sy n="131" d="100"/>
        </p:scale>
        <p:origin x="1656"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ature.com/articles/s43588-024-00689-2#ref-CR32"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www.nature.com/articles/s43588-024-00689-2#ref-CR35" TargetMode="External"/><Relationship Id="rId5" Type="http://schemas.openxmlformats.org/officeDocument/2006/relationships/hyperlink" Target="https://www.nature.com/articles/s43588-024-00689-2#ref-CR34" TargetMode="External"/><Relationship Id="rId4" Type="http://schemas.openxmlformats.org/officeDocument/2006/relationships/hyperlink" Target="https://www.nature.com/articles/s43588-024-00689-2#ref-CR33"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nature.com/articles/s43588-024-00689-2#ref-CR64"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www.nature.com/articles/s43588-024-00689-2#Fig1" TargetMode="External"/><Relationship Id="rId4" Type="http://schemas.openxmlformats.org/officeDocument/2006/relationships/hyperlink" Target="https://www.nature.com/articles/s43588-024-00689-2#ref-CR38" TargetMode="Externa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www.nature.com/articles/s43588-024-00689-2#Fig5" TargetMode="External"/><Relationship Id="rId3" Type="http://schemas.openxmlformats.org/officeDocument/2006/relationships/hyperlink" Target="https://www.nature.com/articles/s43588-024-00689-2#Fig2" TargetMode="External"/><Relationship Id="rId7" Type="http://schemas.openxmlformats.org/officeDocument/2006/relationships/hyperlink" Target="https://www.nature.com/articles/s43588-024-00689-2#Sec8"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www.nature.com/articles/s43588-024-00689-2#ref-CR38" TargetMode="External"/><Relationship Id="rId5" Type="http://schemas.openxmlformats.org/officeDocument/2006/relationships/hyperlink" Target="https://www.nature.com/articles/s43588-024-00689-2#ref-CR37" TargetMode="External"/><Relationship Id="rId4" Type="http://schemas.openxmlformats.org/officeDocument/2006/relationships/hyperlink" Target="https://www.nature.com/articles/s43588-024-00689-2#ref-CR36"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nature.com/articles/s43588-024-00689-2#ref-CR43"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nature.com/articles/s43588-024-00689-2#Fig2"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www.nature.com/articles/s43588-024-00689-2#Sec21" TargetMode="External"/><Relationship Id="rId5" Type="http://schemas.openxmlformats.org/officeDocument/2006/relationships/hyperlink" Target="https://www.nature.com/articles/s43588-024-00689-2#Sec8" TargetMode="External"/><Relationship Id="rId4" Type="http://schemas.openxmlformats.org/officeDocument/2006/relationships/hyperlink" Target="https://www.nature.com/articles/s43588-024-00689-2#Equ1"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as a method to cluster cells from multimodal single-cell data under a self-consistent, biophysical model</a:t>
            </a:r>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5E249-7B77-4A66-B111-2EC03A04F2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791C9B-012C-FEB9-48FB-D694EEF78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6C11C5-2AAB-1C17-8AC0-F44B4C1146E0}"/>
              </a:ext>
            </a:extLst>
          </p:cNvPr>
          <p:cNvSpPr>
            <a:spLocks noGrp="1"/>
          </p:cNvSpPr>
          <p:nvPr>
            <p:ph type="body" idx="1"/>
          </p:nvPr>
        </p:nvSpPr>
        <p:spPr/>
        <p:txBody>
          <a:bodyPr/>
          <a:lstStyle/>
          <a:p>
            <a:endParaRPr lang="en-US" sz="1200" dirty="0">
              <a:effectLst/>
              <a:latin typeface="AdvOTdd63dae3"/>
            </a:endParaRPr>
          </a:p>
        </p:txBody>
      </p:sp>
      <p:sp>
        <p:nvSpPr>
          <p:cNvPr id="4" name="Slide Number Placeholder 3">
            <a:extLst>
              <a:ext uri="{FF2B5EF4-FFF2-40B4-BE49-F238E27FC236}">
                <a16:creationId xmlns:a16="http://schemas.microsoft.com/office/drawing/2014/main" id="{513189AE-C2BC-5DCF-3344-2297CF734833}"/>
              </a:ext>
            </a:extLst>
          </p:cNvPr>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3886791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CAAFB-1FFC-1D22-8C6B-CCDD02D2C1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A70B7D-C17E-8205-C7C3-FE0C89B9B0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8A99C9-E0AE-C647-BBD3-38A5C06C348D}"/>
              </a:ext>
            </a:extLst>
          </p:cNvPr>
          <p:cNvSpPr>
            <a:spLocks noGrp="1"/>
          </p:cNvSpPr>
          <p:nvPr>
            <p:ph type="body" idx="1"/>
          </p:nvPr>
        </p:nvSpPr>
        <p:spPr/>
        <p:txBody>
          <a:bodyPr/>
          <a:lstStyle/>
          <a:p>
            <a:r>
              <a:rPr lang="en-US" dirty="0">
                <a:solidFill>
                  <a:srgbClr val="000000"/>
                </a:solidFill>
                <a:effectLst/>
                <a:latin typeface="Helvetica" pitchFamily="2" charset="0"/>
              </a:rPr>
              <a:t>Users must also provide a K-value (or a small range of K-values)</a:t>
            </a:r>
          </a:p>
          <a:p>
            <a:r>
              <a:rPr lang="en-US" dirty="0">
                <a:solidFill>
                  <a:srgbClr val="000000"/>
                </a:solidFill>
                <a:effectLst/>
                <a:latin typeface="Helvetica" pitchFamily="2" charset="0"/>
              </a:rPr>
              <a:t>to </a:t>
            </a: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to be tested</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r>
              <a:rPr lang="en-US" dirty="0">
                <a:solidFill>
                  <a:srgbClr val="000000"/>
                </a:solidFill>
                <a:effectLst/>
                <a:latin typeface="Helvetica" pitchFamily="2" charset="0"/>
              </a:rPr>
              <a:t>Likelihood-based metrics such as AIC</a:t>
            </a:r>
          </a:p>
          <a:p>
            <a:r>
              <a:rPr lang="en-US" dirty="0">
                <a:solidFill>
                  <a:srgbClr val="000000"/>
                </a:solidFill>
                <a:effectLst/>
                <a:latin typeface="Helvetica" pitchFamily="2" charset="0"/>
              </a:rPr>
              <a:t>(Supplementary Figs. 3d and 7a) can also be used to determine which</a:t>
            </a:r>
          </a:p>
          <a:p>
            <a:r>
              <a:rPr lang="en-US" dirty="0">
                <a:solidFill>
                  <a:srgbClr val="000000"/>
                </a:solidFill>
                <a:effectLst/>
                <a:latin typeface="Helvetica" pitchFamily="2" charset="0"/>
              </a:rPr>
              <a:t>K-value provides the best </a:t>
            </a: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fit. Mechanistic K-means can</a:t>
            </a:r>
          </a:p>
          <a:p>
            <a:r>
              <a:rPr lang="en-US" dirty="0">
                <a:solidFill>
                  <a:srgbClr val="000000"/>
                </a:solidFill>
                <a:effectLst/>
                <a:latin typeface="Helvetica" pitchFamily="2" charset="0"/>
              </a:rPr>
              <a:t>also converge to fewer than K clusters, making this a more </a:t>
            </a:r>
            <a:r>
              <a:rPr lang="en-US" dirty="0" err="1">
                <a:solidFill>
                  <a:srgbClr val="000000"/>
                </a:solidFill>
                <a:effectLst/>
                <a:latin typeface="Helvetica" pitchFamily="2" charset="0"/>
              </a:rPr>
              <a:t>conserv</a:t>
            </a:r>
            <a:r>
              <a:rPr lang="en-US" dirty="0">
                <a:solidFill>
                  <a:srgbClr val="000000"/>
                </a:solidFill>
                <a:effectLst/>
                <a:latin typeface="Helvetica" pitchFamily="2" charset="0"/>
              </a:rPr>
              <a:t>-</a:t>
            </a:r>
          </a:p>
          <a:p>
            <a:r>
              <a:rPr lang="en-US" dirty="0" err="1">
                <a:solidFill>
                  <a:srgbClr val="000000"/>
                </a:solidFill>
                <a:effectLst/>
                <a:latin typeface="Helvetica" pitchFamily="2" charset="0"/>
              </a:rPr>
              <a:t>ative</a:t>
            </a:r>
            <a:r>
              <a:rPr lang="en-US" dirty="0">
                <a:solidFill>
                  <a:srgbClr val="000000"/>
                </a:solidFill>
                <a:effectLst/>
                <a:latin typeface="Helvetica" pitchFamily="2" charset="0"/>
              </a:rPr>
              <a:t> approach than other techniques.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a:buFont typeface="Arial" panose="020B0604020202020204" pitchFamily="34" charset="0"/>
              <a:buChar char="•"/>
            </a:pPr>
            <a:r>
              <a:rPr lang="en-US" dirty="0" err="1"/>
              <a:t>Velocyto</a:t>
            </a:r>
            <a:r>
              <a:rPr lang="en-US" dirty="0"/>
              <a:t> scans the aligned reads and classifies them as either:</a:t>
            </a:r>
          </a:p>
          <a:p>
            <a:pPr marL="742950" lvl="1" indent="-285750">
              <a:buFont typeface="Arial" panose="020B0604020202020204" pitchFamily="34" charset="0"/>
              <a:buChar char="•"/>
            </a:pPr>
            <a:r>
              <a:rPr lang="en-US" b="1" dirty="0"/>
              <a:t>Spliced Reads</a:t>
            </a:r>
            <a:r>
              <a:rPr lang="en-US" dirty="0"/>
              <a:t>: Reads that map to exon-exon junctions (indicating mature mRNA).</a:t>
            </a:r>
          </a:p>
          <a:p>
            <a:pPr marL="742950" lvl="1" indent="-285750">
              <a:buFont typeface="Arial" panose="020B0604020202020204" pitchFamily="34" charset="0"/>
              <a:buChar char="•"/>
            </a:pPr>
            <a:r>
              <a:rPr lang="en-US" b="1" dirty="0" err="1"/>
              <a:t>Unspliced</a:t>
            </a:r>
            <a:r>
              <a:rPr lang="en-US" b="1" dirty="0"/>
              <a:t> Reads</a:t>
            </a:r>
            <a:r>
              <a:rPr lang="en-US" dirty="0"/>
              <a:t>: Reads that map to introns (indicating pre-mature mRNA).</a:t>
            </a:r>
          </a:p>
          <a:p>
            <a:r>
              <a:rPr lang="en-US" b="1" dirty="0"/>
              <a:t>Counting Spliced and </a:t>
            </a:r>
            <a:r>
              <a:rPr lang="en-US" b="1" dirty="0" err="1"/>
              <a:t>Unspliced</a:t>
            </a:r>
            <a:r>
              <a:rPr lang="en-US" b="1" dirty="0"/>
              <a:t> Reads</a:t>
            </a:r>
            <a:r>
              <a:rPr lang="en-US" dirty="0"/>
              <a:t>:</a:t>
            </a:r>
          </a:p>
          <a:p>
            <a:pPr>
              <a:buFont typeface="Arial" panose="020B0604020202020204" pitchFamily="34" charset="0"/>
              <a:buChar char="•"/>
            </a:pPr>
            <a:r>
              <a:rPr lang="en-US" dirty="0"/>
              <a:t>For each gene, </a:t>
            </a:r>
            <a:r>
              <a:rPr lang="en-US" dirty="0" err="1"/>
              <a:t>Velocyto</a:t>
            </a:r>
            <a:r>
              <a:rPr lang="en-US" dirty="0"/>
              <a:t> counts:</a:t>
            </a:r>
          </a:p>
          <a:p>
            <a:pPr marL="742950" lvl="1" indent="-285750">
              <a:buFont typeface="Arial" panose="020B0604020202020204" pitchFamily="34" charset="0"/>
              <a:buChar char="•"/>
            </a:pPr>
            <a:r>
              <a:rPr lang="en-US" b="1" dirty="0"/>
              <a:t>Spliced Counts</a:t>
            </a:r>
            <a:r>
              <a:rPr lang="en-US" dirty="0"/>
              <a:t> (mature mRNA).</a:t>
            </a:r>
          </a:p>
          <a:p>
            <a:pPr marL="742950" lvl="1" indent="-285750">
              <a:buFont typeface="Arial" panose="020B0604020202020204" pitchFamily="34" charset="0"/>
              <a:buChar char="•"/>
            </a:pPr>
            <a:r>
              <a:rPr lang="en-US" b="1" dirty="0" err="1"/>
              <a:t>Unspliced</a:t>
            </a:r>
            <a:r>
              <a:rPr lang="en-US" b="1" dirty="0"/>
              <a:t> Counts</a:t>
            </a:r>
            <a:r>
              <a:rPr lang="en-US" dirty="0"/>
              <a:t> (pre-mature mRNA).</a:t>
            </a:r>
          </a:p>
          <a:p>
            <a:r>
              <a:rPr lang="en-US" b="1" dirty="0"/>
              <a:t>Generate a .loom File</a:t>
            </a:r>
            <a:r>
              <a:rPr lang="en-US" dirty="0"/>
              <a:t>:</a:t>
            </a:r>
          </a:p>
          <a:p>
            <a:pPr>
              <a:buFont typeface="Arial" panose="020B0604020202020204" pitchFamily="34" charset="0"/>
              <a:buChar char="•"/>
            </a:pPr>
            <a:r>
              <a:rPr lang="en-US" dirty="0"/>
              <a:t>The spliced and </a:t>
            </a:r>
            <a:r>
              <a:rPr lang="en-US" dirty="0" err="1"/>
              <a:t>unspliced</a:t>
            </a:r>
            <a:r>
              <a:rPr lang="en-US" dirty="0"/>
              <a:t> counts are stored in a </a:t>
            </a:r>
            <a:r>
              <a:rPr lang="en-US" b="1" dirty="0"/>
              <a:t>.loom file</a:t>
            </a:r>
            <a:r>
              <a:rPr lang="en-US" dirty="0"/>
              <a:t>, which is a specialized file format for large, sparse matrices.</a:t>
            </a:r>
          </a:p>
          <a:p>
            <a:pPr>
              <a:buFont typeface="Arial" panose="020B0604020202020204" pitchFamily="34" charset="0"/>
              <a:buChar char="•"/>
            </a:pPr>
            <a:r>
              <a:rPr lang="en-US" dirty="0"/>
              <a:t>The .loom file is then used in downstream RNA velocity analysis.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E8B35F66-06AE-B0D2-56E4-09A743801125}"/>
              </a:ext>
            </a:extLst>
          </p:cNvPr>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2638984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BD9D14-4EC3-20C3-5716-CE7F3B7816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4C1F0-2F25-3DC1-A24C-ECB50445ED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D3EFA-3709-5323-5DF9-C7E8FACA2ED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There’s an open problem (denoted by ?) of resolving clusters obtained from different modalities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pitchFamily="2" charset="0"/>
              </a:rPr>
              <a:t>the common practice of selecting HVGs from spliced expression may not be ideal, particularly if variability exists in another modality. </a:t>
            </a: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In cluster discordance (confusion) matrices, can see counts of cells overlapping between pairs of clustering results, so can see for example how a specific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cluster is split between various spliced clusters (and vice versa)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Harding"/>
              </a:rPr>
              <a:t>Existing multimodal approaches largely ignore </a:t>
            </a:r>
            <a:r>
              <a:rPr lang="en-US" sz="1200" b="0" i="0" u="none" strike="noStrike" dirty="0" err="1">
                <a:solidFill>
                  <a:srgbClr val="222222"/>
                </a:solidFill>
                <a:effectLst/>
                <a:latin typeface="Harding"/>
              </a:rPr>
              <a:t>unspliced</a:t>
            </a:r>
            <a:r>
              <a:rPr lang="en-US" sz="1200" b="0" i="0" u="none" strike="noStrike" dirty="0">
                <a:solidFill>
                  <a:srgbClr val="222222"/>
                </a:solidFill>
                <a:effectLst/>
                <a:latin typeface="Harding"/>
              </a:rPr>
              <a:t> RNA counts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u="none" strike="noStrike" dirty="0">
                <a:solidFill>
                  <a:srgbClr val="222222"/>
                </a:solidFill>
                <a:effectLst/>
                <a:latin typeface="Harding"/>
              </a:rPr>
              <a:t>U</a:t>
            </a:r>
            <a:r>
              <a:rPr lang="en-US" b="1" i="0" u="none" strike="noStrike" dirty="0">
                <a:solidFill>
                  <a:srgbClr val="222222"/>
                </a:solidFill>
                <a:effectLst/>
                <a:latin typeface="Harding"/>
              </a:rPr>
              <a:t> and </a:t>
            </a:r>
            <a:r>
              <a:rPr lang="en-US" b="1" i="1" u="none" strike="noStrike" dirty="0">
                <a:solidFill>
                  <a:srgbClr val="222222"/>
                </a:solidFill>
                <a:effectLst/>
                <a:latin typeface="Harding"/>
              </a:rPr>
              <a:t>S </a:t>
            </a:r>
            <a:r>
              <a:rPr lang="en-US" b="1" i="0" u="none" strike="noStrike" dirty="0">
                <a:solidFill>
                  <a:srgbClr val="222222"/>
                </a:solidFill>
                <a:effectLst/>
                <a:latin typeface="Harding"/>
              </a:rPr>
              <a:t>are summed by default in the 10× Genomics Cell Ranger v.7.0.0 pipeline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Deep learning approaches</a:t>
            </a:r>
            <a:r>
              <a:rPr lang="en-US" b="0" i="0" u="sng" strike="noStrike" baseline="30000" dirty="0">
                <a:solidFill>
                  <a:srgbClr val="006699"/>
                </a:solidFill>
                <a:effectLst/>
                <a:latin typeface="Harding"/>
                <a:hlinkClick r:id="rId3" tooltip="Gayoso, A. et al. Joint probabilistic modeling of single-cell multi-omic data with totalVI. Nat. Methods 18, 272–282 (2021)."/>
              </a:rPr>
              <a:t>32</a:t>
            </a:r>
            <a:r>
              <a:rPr lang="en-US" b="0" i="0" u="none" strike="noStrike" baseline="30000" dirty="0">
                <a:solidFill>
                  <a:srgbClr val="222222"/>
                </a:solidFill>
                <a:effectLst/>
                <a:latin typeface="Harding"/>
              </a:rPr>
              <a:t>,</a:t>
            </a:r>
            <a:r>
              <a:rPr lang="en-US" b="0" i="0" u="sng" strike="noStrike" baseline="30000" dirty="0">
                <a:solidFill>
                  <a:srgbClr val="006699"/>
                </a:solidFill>
                <a:effectLst/>
                <a:latin typeface="Harding"/>
                <a:hlinkClick r:id="rId4" tooltip="Lin, X., Tian, T., Wei, Z. &amp; Hakonarson, H. Clustering of single-cell multi-omics data with a multimodal deep learning method. Nat. Commun. 13, 7705 (2022)."/>
              </a:rPr>
              <a:t>33</a:t>
            </a:r>
            <a:r>
              <a:rPr lang="en-US" b="0" i="0" u="none" strike="noStrike" dirty="0">
                <a:solidFill>
                  <a:srgbClr val="222222"/>
                </a:solidFill>
                <a:effectLst/>
                <a:latin typeface="Harding"/>
              </a:rPr>
              <a:t> do often use discrete distributions to represent data, but model modalities as independent observational distributions despite their innate causal, transcriptional relationships. It then remains unclear how to interpret the balance of modalities in such latent spaces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methods that do utilize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build on RNA velocity pipelines</a:t>
            </a:r>
            <a:r>
              <a:rPr lang="en-US" b="0" i="0" u="sng" strike="noStrike" baseline="30000" dirty="0">
                <a:solidFill>
                  <a:srgbClr val="006699"/>
                </a:solidFill>
                <a:effectLst/>
                <a:latin typeface="Harding"/>
                <a:hlinkClick r:id="rId5" tooltip="Gupta, R. &amp; Claassen, M. Factorial state-space modelling for kinetic clustering and lineage inference. Preprint at bioRxiv &#10;                  https://doi.org/10.1101/2023.08.21.554135&#10;                  &#10;                 (2023)."/>
              </a:rPr>
              <a:t>34</a:t>
            </a:r>
            <a:r>
              <a:rPr lang="en-US" b="0" i="0" u="none" strike="noStrike" dirty="0">
                <a:solidFill>
                  <a:srgbClr val="222222"/>
                </a:solidFill>
                <a:effectLst/>
                <a:latin typeface="Harding"/>
              </a:rPr>
              <a:t>, which rely on large numbers of arbitrary hyperparameters and ad hoc processing steps</a:t>
            </a:r>
            <a:r>
              <a:rPr lang="en-US" b="0" i="0" u="sng" strike="noStrike" baseline="30000" dirty="0">
                <a:solidFill>
                  <a:srgbClr val="006699"/>
                </a:solidFill>
                <a:effectLst/>
                <a:latin typeface="Harding"/>
                <a:hlinkClick r:id="rId6" tooltip="Gorin, G., Fang, M., Chari, T. &amp; Pachter, L. RNA velocity unraveled. PLoS Comput. Biol. 18, e1010492 (2022)."/>
              </a:rPr>
              <a:t>35</a:t>
            </a:r>
            <a:r>
              <a:rPr lang="en-US" b="0" i="0" u="none" strike="noStrike" dirty="0">
                <a:solidFill>
                  <a:srgbClr val="222222"/>
                </a:solidFill>
                <a:effectLst/>
                <a:latin typeface="Harding"/>
              </a:rPr>
              <a:t> that are often incompatible with known biophysics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Harding"/>
              </a:rPr>
              <a:t>It is rare to only cluster on intronic reads, but can still appreciate only </a:t>
            </a:r>
            <a:r>
              <a:rPr lang="en-US" sz="1200" b="0" i="0" u="none" strike="noStrike" dirty="0" err="1">
                <a:solidFill>
                  <a:srgbClr val="222222"/>
                </a:solidFill>
                <a:effectLst/>
                <a:latin typeface="Harding"/>
              </a:rPr>
              <a:t>exonic</a:t>
            </a:r>
            <a:r>
              <a:rPr lang="en-US" sz="1200" b="0" i="0" u="none" strike="noStrike" dirty="0">
                <a:solidFill>
                  <a:srgbClr val="222222"/>
                </a:solidFill>
                <a:effectLst/>
                <a:latin typeface="Harding"/>
              </a:rPr>
              <a:t> vs. </a:t>
            </a:r>
            <a:r>
              <a:rPr lang="en-US" sz="1200" b="0" i="0" u="none" strike="noStrike" dirty="0" err="1">
                <a:solidFill>
                  <a:srgbClr val="222222"/>
                </a:solidFill>
                <a:effectLst/>
                <a:latin typeface="Harding"/>
              </a:rPr>
              <a:t>exonic</a:t>
            </a:r>
            <a:r>
              <a:rPr lang="en-US" sz="1200" b="0" i="0" u="none" strike="noStrike" dirty="0">
                <a:solidFill>
                  <a:srgbClr val="222222"/>
                </a:solidFill>
                <a:effectLst/>
                <a:latin typeface="Harding"/>
              </a:rPr>
              <a:t> + intronic differences in clustering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222222"/>
                </a:solidFill>
                <a:effectLst/>
                <a:latin typeface="Harding"/>
              </a:rPr>
              <a:t>Really focus on U/S here which isn’t really multimodal, and was left really craving true multimodal editable CME (like ATAC/RNA…, or RNA/protein…)</a:t>
            </a:r>
            <a:endParaRPr lang="en-US" sz="1200" b="1" i="0" u="none" strike="noStrike" dirty="0">
              <a:solidFill>
                <a:srgbClr val="222222"/>
              </a:solidFill>
              <a:effectLst/>
              <a:latin typeface="Harding"/>
            </a:endParaRPr>
          </a:p>
        </p:txBody>
      </p:sp>
      <p:sp>
        <p:nvSpPr>
          <p:cNvPr id="4" name="Slide Number Placeholder 3">
            <a:extLst>
              <a:ext uri="{FF2B5EF4-FFF2-40B4-BE49-F238E27FC236}">
                <a16:creationId xmlns:a16="http://schemas.microsoft.com/office/drawing/2014/main" id="{5488C599-C0E6-703F-0832-599DC3D2F264}"/>
              </a:ext>
            </a:extLst>
          </p:cNvPr>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539518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26FBA-4FF2-E712-95F0-438E06B3D3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81279B-2D32-2AA2-A6E6-CE5ACBFA3E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CD94B6-911D-0487-4DDA-32330BA1706C}"/>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3’ seq doesn’t have template switching so </a:t>
            </a:r>
            <a:r>
              <a:rPr lang="en-US" b="0" i="0" u="none" strike="noStrike" dirty="0" err="1">
                <a:solidFill>
                  <a:srgbClr val="222222"/>
                </a:solidFill>
                <a:effectLst/>
                <a:latin typeface="Harding"/>
              </a:rPr>
              <a:t>misprimed</a:t>
            </a:r>
            <a:r>
              <a:rPr lang="en-US" b="0" i="0" u="none" strike="noStrike" dirty="0">
                <a:solidFill>
                  <a:srgbClr val="222222"/>
                </a:solidFill>
                <a:effectLst/>
                <a:latin typeface="Harding"/>
              </a:rPr>
              <a:t> internal </a:t>
            </a:r>
            <a:r>
              <a:rPr lang="en-US" b="0" i="0" u="none" strike="noStrike" dirty="0" err="1">
                <a:solidFill>
                  <a:srgbClr val="222222"/>
                </a:solidFill>
                <a:effectLst/>
                <a:latin typeface="Harding"/>
              </a:rPr>
              <a:t>polyA</a:t>
            </a:r>
            <a:r>
              <a:rPr lang="en-US" b="0" i="0" u="none" strike="noStrike" dirty="0">
                <a:solidFill>
                  <a:srgbClr val="222222"/>
                </a:solidFill>
                <a:effectLst/>
                <a:latin typeface="Harding"/>
              </a:rPr>
              <a:t> seqs unlikely captured/sequenced…</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CME describes probability of molecule (for example spliced and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counts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over time (</a:t>
            </a:r>
            <a:r>
              <a:rPr lang="en-US" b="0" i="1" u="none" strike="noStrike" dirty="0">
                <a:solidFill>
                  <a:srgbClr val="222222"/>
                </a:solidFill>
                <a:effectLst/>
                <a:latin typeface="Harding"/>
              </a:rPr>
              <a:t>p(X, t)) </a:t>
            </a:r>
            <a:r>
              <a:rPr lang="en-US" b="0" i="0" u="none" strike="noStrike" dirty="0">
                <a:solidFill>
                  <a:srgbClr val="222222"/>
                </a:solidFill>
                <a:effectLst/>
                <a:latin typeface="Harding"/>
              </a:rPr>
              <a:t>(for example for a specific gene) given some rates of transitions between states (possible molecular counts, rates are gene-specific and describe transcription, splicing, </a:t>
            </a:r>
            <a:r>
              <a:rPr lang="en-US" b="0" i="0" u="none" strike="noStrike" dirty="0" err="1">
                <a:solidFill>
                  <a:srgbClr val="222222"/>
                </a:solidFill>
                <a:effectLst/>
                <a:latin typeface="Harding"/>
              </a:rPr>
              <a:t>degrdation</a:t>
            </a:r>
            <a:r>
              <a:rPr lang="en-US" b="0" i="0" u="none" strike="noStrike" dirty="0">
                <a:solidFill>
                  <a:srgbClr val="222222"/>
                </a:solidFill>
                <a:effectLst/>
                <a:latin typeface="Harding"/>
              </a:rPr>
              <a:t>). Good for low-count (discrete) systems like </a:t>
            </a:r>
            <a:r>
              <a:rPr lang="en-US" b="0" i="0" u="none" strike="noStrike" dirty="0" err="1">
                <a:solidFill>
                  <a:srgbClr val="222222"/>
                </a:solidFill>
                <a:effectLst/>
                <a:latin typeface="Harding"/>
              </a:rPr>
              <a:t>scRNAseq</a:t>
            </a:r>
            <a:r>
              <a:rPr lang="en-US" b="0" i="0" u="none" strike="noStrike" dirty="0">
                <a:solidFill>
                  <a:srgbClr val="222222"/>
                </a:solidFill>
                <a:effectLst/>
                <a:latin typeface="Harding"/>
              </a:rPr>
              <a:t> (sparse), extensively used in fluorescence transcriptomics field</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transcription </a:t>
            </a:r>
            <a:r>
              <a:rPr lang="en-US" b="0" i="1" u="none" strike="noStrike" dirty="0">
                <a:solidFill>
                  <a:srgbClr val="222222"/>
                </a:solidFill>
                <a:effectLst/>
                <a:latin typeface="Harding"/>
              </a:rPr>
              <a:t>k</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(which produces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molecules in bursts of size </a:t>
            </a:r>
            <a:r>
              <a:rPr lang="en-US" b="0" i="1" u="none" strike="noStrike" dirty="0" err="1">
                <a:solidFill>
                  <a:srgbClr val="222222"/>
                </a:solidFill>
                <a:effectLst/>
                <a:latin typeface="Harding"/>
              </a:rPr>
              <a:t>b</a:t>
            </a:r>
            <a:r>
              <a:rPr lang="en-US" b="0" i="1" u="none" strike="noStrike" baseline="-25000" dirty="0" err="1">
                <a:solidFill>
                  <a:srgbClr val="222222"/>
                </a:solidFill>
                <a:effectLst/>
                <a:latin typeface="Harding"/>
              </a:rPr>
              <a:t>g</a:t>
            </a:r>
            <a:r>
              <a:rPr lang="en-US" b="0" i="0" u="none" strike="noStrike" dirty="0">
                <a:solidFill>
                  <a:srgbClr val="222222"/>
                </a:solidFill>
                <a:effectLst/>
                <a:latin typeface="Harding"/>
              </a:rPr>
              <a:t>; </a:t>
            </a:r>
            <a:r>
              <a:rPr lang="en-US" b="0" i="1" u="none" strike="noStrike" dirty="0" err="1">
                <a:solidFill>
                  <a:srgbClr val="222222"/>
                </a:solidFill>
                <a:effectLst/>
                <a:latin typeface="Harding"/>
              </a:rPr>
              <a:t>b</a:t>
            </a:r>
            <a:r>
              <a:rPr lang="en-US" b="0" i="1" u="none" strike="noStrike" baseline="-25000" dirty="0" err="1">
                <a:solidFill>
                  <a:srgbClr val="222222"/>
                </a:solidFill>
                <a:effectLst/>
                <a:latin typeface="Harding"/>
              </a:rPr>
              <a:t>g</a:t>
            </a:r>
            <a:r>
              <a:rPr lang="en-US" b="0" i="0" u="none" strike="noStrike" dirty="0">
                <a:solidFill>
                  <a:srgbClr val="222222"/>
                </a:solidFill>
                <a:effectLst/>
                <a:latin typeface="Harding"/>
              </a:rPr>
              <a:t> represents the mean of geometrically distributed bursts of transcription</a:t>
            </a:r>
            <a:r>
              <a:rPr lang="en-US" b="0" i="0" u="sng" strike="noStrike" baseline="30000" dirty="0">
                <a:solidFill>
                  <a:srgbClr val="006699"/>
                </a:solidFill>
                <a:effectLst/>
                <a:latin typeface="Harding"/>
                <a:hlinkClick r:id="rId3" tooltip="Friedman, N., Cai, L. &amp; Xie, X. S. Stochasticity in gene expression as observed by single-molecule experiments in live cells. Israel J. Chem. 49, 333–342 (2009)."/>
              </a:rPr>
              <a:t>64</a:t>
            </a:r>
            <a:r>
              <a:rPr lang="en-US" b="0" i="0" u="none" strike="noStrike" dirty="0">
                <a:solidFill>
                  <a:srgbClr val="222222"/>
                </a:solidFill>
                <a:effectLst/>
                <a:latin typeface="Harding"/>
              </a:rPr>
              <a:t>), splicing of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molecules (</a:t>
            </a:r>
            <a:r>
              <a:rPr lang="el-GR" b="0" i="1" u="none" strike="noStrike" dirty="0">
                <a:solidFill>
                  <a:srgbClr val="222222"/>
                </a:solidFill>
                <a:effectLst/>
                <a:latin typeface="Harding"/>
              </a:rPr>
              <a:t>β</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and degradation of spliced molecules (</a:t>
            </a:r>
            <a:r>
              <a:rPr lang="el-GR" b="0" i="1" u="none" strike="noStrike" dirty="0">
                <a:solidFill>
                  <a:srgbClr val="222222"/>
                </a:solidFill>
                <a:effectLst/>
                <a:latin typeface="Harding"/>
              </a:rPr>
              <a:t>γ</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a:t>
            </a: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Length-bias CME model developed for </a:t>
            </a:r>
            <a:r>
              <a:rPr lang="en-US" b="0" i="0" u="none" strike="noStrike" dirty="0" err="1">
                <a:solidFill>
                  <a:srgbClr val="222222"/>
                </a:solidFill>
                <a:effectLst/>
                <a:latin typeface="Harding"/>
              </a:rPr>
              <a:t>polyA</a:t>
            </a:r>
            <a:r>
              <a:rPr lang="en-US" b="0" i="0" u="none" strike="noStrike" dirty="0">
                <a:solidFill>
                  <a:srgbClr val="222222"/>
                </a:solidFill>
                <a:effectLst/>
                <a:latin typeface="Harding"/>
              </a:rPr>
              <a:t> capture </a:t>
            </a:r>
            <a:r>
              <a:rPr lang="en-US" b="0" i="0" u="none" strike="noStrike" dirty="0" err="1">
                <a:solidFill>
                  <a:srgbClr val="222222"/>
                </a:solidFill>
                <a:effectLst/>
                <a:latin typeface="Harding"/>
              </a:rPr>
              <a:t>scRNAseq</a:t>
            </a:r>
            <a:r>
              <a:rPr lang="en-US" b="0" i="0" u="none" strike="noStrike" dirty="0">
                <a:solidFill>
                  <a:srgbClr val="222222"/>
                </a:solidFill>
                <a:effectLst/>
                <a:latin typeface="Harding"/>
              </a:rPr>
              <a:t> methods like 10x that biases to capturing more longer transcripts (that have more internal </a:t>
            </a:r>
            <a:r>
              <a:rPr lang="en-US" b="0" i="0" u="none" strike="noStrike" dirty="0" err="1">
                <a:solidFill>
                  <a:srgbClr val="222222"/>
                </a:solidFill>
                <a:effectLst/>
                <a:latin typeface="Harding"/>
              </a:rPr>
              <a:t>polyA</a:t>
            </a:r>
            <a:r>
              <a:rPr lang="en-US" b="0" i="0" u="none" strike="noStrike" dirty="0">
                <a:solidFill>
                  <a:srgbClr val="222222"/>
                </a:solidFill>
                <a:effectLst/>
                <a:latin typeface="Harding"/>
              </a:rPr>
              <a:t> for capture)</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Model includes sampling of molecules outside biology (i.e. sequencing-based sampling). length-dependent technical sampling (</a:t>
            </a:r>
            <a:r>
              <a:rPr lang="en-US" b="0" i="1" u="none" strike="noStrike" dirty="0">
                <a:solidFill>
                  <a:srgbClr val="222222"/>
                </a:solidFill>
                <a:effectLst/>
                <a:latin typeface="Harding"/>
              </a:rPr>
              <a:t>C</a:t>
            </a:r>
            <a:r>
              <a:rPr lang="en-US" b="0" i="0" u="none" strike="noStrike" dirty="0">
                <a:solidFill>
                  <a:srgbClr val="222222"/>
                </a:solidFill>
                <a:effectLst/>
                <a:latin typeface="Harding"/>
              </a:rPr>
              <a:t>, </a:t>
            </a:r>
            <a:r>
              <a:rPr lang="el-GR" b="0" i="1" u="none" strike="noStrike" dirty="0">
                <a:solidFill>
                  <a:srgbClr val="222222"/>
                </a:solidFill>
                <a:effectLst/>
                <a:latin typeface="Harding"/>
              </a:rPr>
              <a:t>λ</a:t>
            </a:r>
            <a:r>
              <a:rPr lang="el-GR" b="0" i="0" u="none" strike="noStrike" dirty="0">
                <a:solidFill>
                  <a:srgbClr val="222222"/>
                </a:solidFill>
                <a:effectLst/>
                <a:latin typeface="Harding"/>
              </a:rPr>
              <a:t>,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of the biological molecules (</a:t>
            </a:r>
            <a:r>
              <a:rPr lang="en-US" b="0" i="1" u="none" strike="noStrike" dirty="0">
                <a:solidFill>
                  <a:srgbClr val="222222"/>
                </a:solidFill>
                <a:effectLst/>
                <a:latin typeface="Harding"/>
              </a:rPr>
              <a:t>N</a:t>
            </a:r>
            <a:r>
              <a:rPr lang="en-US" b="0" i="1" u="none" strike="noStrike" baseline="30000"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N</a:t>
            </a:r>
            <a:r>
              <a:rPr lang="en-US" b="0" i="1" u="none" strike="noStrike" baseline="30000" dirty="0">
                <a:solidFill>
                  <a:srgbClr val="222222"/>
                </a:solidFill>
                <a:effectLst/>
                <a:latin typeface="Harding"/>
              </a:rPr>
              <a:t>s</a:t>
            </a:r>
            <a:r>
              <a:rPr lang="en-US" b="0" i="0" u="none" strike="noStrike" dirty="0">
                <a:solidFill>
                  <a:srgbClr val="222222"/>
                </a:solidFill>
                <a:effectLst/>
                <a:latin typeface="Harding"/>
              </a:rPr>
              <a:t>) produced by the transcription processes, which occurs during the sequencing process. Length-dependent capture produces the counts </a:t>
            </a:r>
            <a:r>
              <a:rPr lang="en-US" b="0" i="1" u="none" strike="noStrike" dirty="0">
                <a:solidFill>
                  <a:srgbClr val="222222"/>
                </a:solidFill>
                <a:effectLst/>
                <a:latin typeface="Harding"/>
              </a:rPr>
              <a:t>M</a:t>
            </a:r>
            <a:r>
              <a:rPr lang="en-US" b="0" i="1" u="none" strike="noStrike" baseline="30000"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err="1">
                <a:solidFill>
                  <a:srgbClr val="222222"/>
                </a:solidFill>
                <a:effectLst/>
                <a:latin typeface="Harding"/>
              </a:rPr>
              <a:t>M</a:t>
            </a:r>
            <a:r>
              <a:rPr lang="en-US" b="0" i="1" u="none" strike="noStrike" baseline="30000" dirty="0" err="1">
                <a:solidFill>
                  <a:srgbClr val="222222"/>
                </a:solidFill>
                <a:effectLst/>
                <a:latin typeface="Harding"/>
              </a:rPr>
              <a:t>s</a:t>
            </a:r>
            <a:r>
              <a:rPr lang="en-US" b="0" i="0" u="none" strike="noStrike" dirty="0">
                <a:solidFill>
                  <a:srgbClr val="222222"/>
                </a:solidFill>
                <a:effectLst/>
                <a:latin typeface="Harding"/>
              </a:rPr>
              <a:t> and the final sequencing-based sampling produces the observed counts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representing the final cell x gene count matrices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Input modalities and output matrix of cluster X genes X parameters (like transcription rate k, burst size b, splicing beta, degradation gamma). </a:t>
            </a:r>
            <a:r>
              <a:rPr lang="en-US" sz="1200" dirty="0" err="1">
                <a:effectLst/>
                <a:latin typeface="AdvOTdd63dae3"/>
              </a:rPr>
              <a:t>meK</a:t>
            </a:r>
            <a:r>
              <a:rPr lang="en-US" sz="1200" dirty="0">
                <a:effectLst/>
                <a:latin typeface="AdvOTdd63dae3"/>
              </a:rPr>
              <a:t>-means fits data to Length-Bias Model of transcription</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Rates per gene </a:t>
            </a:r>
            <a:r>
              <a:rPr lang="en-US" b="0" i="1" u="none" strike="noStrike" dirty="0">
                <a:solidFill>
                  <a:srgbClr val="222222"/>
                </a:solidFill>
                <a:effectLst/>
                <a:latin typeface="Harding"/>
              </a:rPr>
              <a:t>g</a:t>
            </a:r>
            <a:r>
              <a:rPr lang="en-US" b="0" i="0" u="none" strike="noStrike" dirty="0">
                <a:solidFill>
                  <a:srgbClr val="222222"/>
                </a:solidFill>
                <a:effectLst/>
                <a:latin typeface="Harding"/>
              </a:rPr>
              <a:t> denoted. </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working with snapshot </a:t>
            </a:r>
            <a:r>
              <a:rPr lang="en-US" b="0" i="0" u="none" strike="noStrike" dirty="0" err="1">
                <a:solidFill>
                  <a:srgbClr val="222222"/>
                </a:solidFill>
                <a:effectLst/>
                <a:latin typeface="Harding"/>
              </a:rPr>
              <a:t>scRNA</a:t>
            </a:r>
            <a:r>
              <a:rPr lang="en-US" b="0" i="0" u="none" strike="noStrike" dirty="0">
                <a:solidFill>
                  <a:srgbClr val="222222"/>
                </a:solidFill>
                <a:effectLst/>
                <a:latin typeface="Harding"/>
              </a:rPr>
              <a:t>-seq data, we study the behavior of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a:t>
            </a:r>
            <a:r>
              <a:rPr lang="en-US" b="0" i="1" u="none" strike="noStrike" dirty="0">
                <a:solidFill>
                  <a:srgbClr val="222222"/>
                </a:solidFill>
                <a:effectLst/>
                <a:latin typeface="Harding"/>
              </a:rPr>
              <a:t>U</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t>
            </a:r>
            <a:r>
              <a:rPr lang="en-US" b="0" i="1" u="none" strike="noStrike" dirty="0">
                <a:solidFill>
                  <a:srgbClr val="222222"/>
                </a:solidFill>
                <a:effectLst/>
                <a:latin typeface="Harding"/>
              </a:rPr>
              <a:t>t</a:t>
            </a:r>
            <a:r>
              <a:rPr lang="en-US" b="0" i="0" u="none" strike="noStrike" dirty="0">
                <a:solidFill>
                  <a:srgbClr val="222222"/>
                </a:solidFill>
                <a:effectLst/>
                <a:latin typeface="Harding"/>
              </a:rPr>
              <a:t>), in the long-time limit (steady-state),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a:t>
            </a:r>
            <a:r>
              <a:rPr lang="en-US" b="0" i="1" u="none" strike="noStrike" dirty="0">
                <a:solidFill>
                  <a:srgbClr val="222222"/>
                </a:solidFill>
                <a:effectLst/>
                <a:latin typeface="Harding"/>
              </a:rPr>
              <a:t>U</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as </a:t>
            </a:r>
            <a:r>
              <a:rPr lang="en-US" b="0" i="1" u="none" strike="noStrike" dirty="0">
                <a:solidFill>
                  <a:srgbClr val="222222"/>
                </a:solidFill>
                <a:effectLst/>
                <a:latin typeface="Harding"/>
              </a:rPr>
              <a:t>t</a:t>
            </a:r>
            <a:r>
              <a:rPr lang="en-US" b="0" i="0" u="none" strike="noStrike" dirty="0">
                <a:solidFill>
                  <a:srgbClr val="222222"/>
                </a:solidFill>
                <a:effectLst/>
                <a:latin typeface="Harding"/>
              </a:rPr>
              <a:t> → </a:t>
            </a:r>
            <a:r>
              <a:rPr lang="en-US" b="0" i="1" u="none" strike="noStrike" dirty="0">
                <a:solidFill>
                  <a:srgbClr val="222222"/>
                </a:solidFill>
                <a:effectLst/>
                <a:latin typeface="Harding"/>
              </a:rPr>
              <a:t>∞</a:t>
            </a:r>
            <a:r>
              <a:rPr lang="en-US" b="0" i="0" u="none" strike="noStrike" dirty="0">
                <a:solidFill>
                  <a:srgbClr val="222222"/>
                </a:solidFill>
                <a:effectLst/>
                <a:latin typeface="Harding"/>
              </a:rPr>
              <a:t>. At the steady-state, certain gene parameters are not independently identifiable, we therefore define relative splicing and degradation parameters, </a:t>
            </a:r>
            <a:r>
              <a:rPr lang="el-GR" b="0" i="1" u="none" strike="noStrike" dirty="0">
                <a:solidFill>
                  <a:srgbClr val="222222"/>
                </a:solidFill>
                <a:effectLst/>
                <a:latin typeface="Harding"/>
              </a:rPr>
              <a:t>β</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and </a:t>
            </a:r>
            <a:r>
              <a:rPr lang="el-GR" b="0" i="1" u="none" strike="noStrike" dirty="0">
                <a:solidFill>
                  <a:srgbClr val="222222"/>
                </a:solidFill>
                <a:effectLst/>
                <a:latin typeface="Harding"/>
              </a:rPr>
              <a:t>γ</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where splicing and degradation rates, respectively, are relative to the transcription rate </a:t>
            </a:r>
            <a:r>
              <a:rPr lang="en-US" b="0" i="1" u="none" strike="noStrike" dirty="0">
                <a:solidFill>
                  <a:srgbClr val="222222"/>
                </a:solidFill>
                <a:effectLst/>
                <a:latin typeface="Harding"/>
              </a:rPr>
              <a:t>k</a:t>
            </a:r>
            <a:r>
              <a:rPr lang="en-US" b="0" i="1" u="none" strike="noStrike" baseline="-25000" dirty="0">
                <a:solidFill>
                  <a:srgbClr val="222222"/>
                </a:solidFill>
                <a:effectLst/>
                <a:latin typeface="Harding"/>
              </a:rPr>
              <a:t>g</a:t>
            </a:r>
            <a:r>
              <a:rPr lang="en-US" b="0" i="0" u="none" strike="noStrike" dirty="0">
                <a:solidFill>
                  <a:srgbClr val="222222"/>
                </a:solidFill>
                <a:effectLst/>
                <a:latin typeface="Harding"/>
              </a:rPr>
              <a:t> (ref. </a:t>
            </a:r>
            <a:r>
              <a:rPr lang="en-US" b="0" i="0" u="sng" strike="noStrike" baseline="30000" dirty="0">
                <a:solidFill>
                  <a:srgbClr val="006699"/>
                </a:solidFill>
                <a:effectLst/>
                <a:latin typeface="Harding"/>
                <a:hlinkClick r:id="rId4" tooltip="Gorin, G. &amp; Pachter, L. Length biases in single-cell RNA sequencing of pre-mRNA. Biophys. Rep. 3, 100097 (2023)."/>
              </a:rPr>
              <a:t>38</a:t>
            </a:r>
            <a:r>
              <a:rPr lang="en-US" b="0" i="0" u="none" strike="noStrike" dirty="0">
                <a:solidFill>
                  <a:srgbClr val="222222"/>
                </a:solidFill>
                <a:effectLst/>
                <a:latin typeface="Harding"/>
              </a:rPr>
              <a:t>). The technical parameters, which are shared across genes, are shown in the Poisson and binomial distributions of the capture and sequencing sampling parameters in Extended Data Fig. </a:t>
            </a:r>
            <a:r>
              <a:rPr lang="en-US" b="0" i="0" u="sng" dirty="0">
                <a:solidFill>
                  <a:srgbClr val="006699"/>
                </a:solidFill>
                <a:effectLst/>
                <a:latin typeface="Harding"/>
                <a:hlinkClick r:id="rId5"/>
              </a:rPr>
              <a:t>1b</a:t>
            </a:r>
            <a:r>
              <a:rPr lang="en-US" b="0" i="0" u="none" strike="noStrike" dirty="0">
                <a:solidFill>
                  <a:srgbClr val="222222"/>
                </a:solidFill>
                <a:effectLst/>
                <a:latin typeface="Harding"/>
              </a:rPr>
              <a:t>, and are also not independently identifiable; we therefore define net sampling rates </a:t>
            </a:r>
            <a:r>
              <a:rPr lang="el-GR" b="0" i="1" u="none" strike="noStrike" dirty="0">
                <a:solidFill>
                  <a:srgbClr val="222222"/>
                </a:solidFill>
                <a:effectLst/>
                <a:latin typeface="Harding"/>
              </a:rPr>
              <a:t>λ</a:t>
            </a:r>
            <a:r>
              <a:rPr lang="en-US" b="0" i="0" u="none" strike="noStrike" baseline="30000" dirty="0">
                <a:solidFill>
                  <a:srgbClr val="222222"/>
                </a:solidFill>
                <a:effectLst/>
                <a:latin typeface="Harding"/>
              </a:rPr>
              <a:t>u</a:t>
            </a:r>
            <a:r>
              <a:rPr lang="en-US" b="0" i="0" u="none" strike="noStrike" dirty="0">
                <a:solidFill>
                  <a:srgbClr val="222222"/>
                </a:solidFill>
                <a:effectLst/>
                <a:latin typeface="Harding"/>
              </a:rPr>
              <a:t>, </a:t>
            </a:r>
            <a:r>
              <a:rPr lang="el-GR" b="0" i="1" u="none" strike="noStrike" dirty="0">
                <a:solidFill>
                  <a:srgbClr val="222222"/>
                </a:solidFill>
                <a:effectLst/>
                <a:latin typeface="Harding"/>
              </a:rPr>
              <a:t>λ</a:t>
            </a:r>
            <a:r>
              <a:rPr lang="en-US" b="0" i="0" u="none" strike="noStrike" baseline="30000" dirty="0">
                <a:solidFill>
                  <a:srgbClr val="222222"/>
                </a:solidFill>
                <a:effectLst/>
                <a:latin typeface="Harding"/>
              </a:rPr>
              <a:t>s</a:t>
            </a:r>
            <a:r>
              <a:rPr lang="en-US" b="0" i="0" u="none" strike="noStrike" dirty="0">
                <a:solidFill>
                  <a:srgbClr val="222222"/>
                </a:solidFill>
                <a:effectLst/>
                <a:latin typeface="Harding"/>
              </a:rPr>
              <a:t> (where </a:t>
            </a:r>
            <a:r>
              <a:rPr lang="el-GR" b="0" i="1" u="none" strike="noStrike" dirty="0">
                <a:solidFill>
                  <a:srgbClr val="222222"/>
                </a:solidFill>
                <a:effectLst/>
                <a:latin typeface="Harding"/>
              </a:rPr>
              <a:t>λ</a:t>
            </a:r>
            <a:r>
              <a:rPr lang="en-US" b="0" i="0" u="none" strike="noStrike" baseline="30000" dirty="0">
                <a:solidFill>
                  <a:srgbClr val="222222"/>
                </a:solidFill>
                <a:effectLst/>
                <a:latin typeface="Harding"/>
              </a:rPr>
              <a:t>u</a:t>
            </a:r>
            <a:r>
              <a:rPr lang="en-US" b="0" i="0" u="none" strike="noStrike" dirty="0">
                <a:solidFill>
                  <a:srgbClr val="222222"/>
                </a:solidFill>
                <a:effectLst/>
                <a:latin typeface="Harding"/>
              </a:rPr>
              <a:t> = </a:t>
            </a:r>
            <a:r>
              <a:rPr lang="en-US" b="0" i="1" u="none" strike="noStrike" dirty="0" err="1">
                <a:solidFill>
                  <a:srgbClr val="222222"/>
                </a:solidFill>
                <a:effectLst/>
                <a:latin typeface="Harding"/>
              </a:rPr>
              <a:t>C</a:t>
            </a:r>
            <a:r>
              <a:rPr lang="en-US" b="0" i="0" u="none" strike="noStrike" baseline="30000" dirty="0" err="1">
                <a:solidFill>
                  <a:srgbClr val="222222"/>
                </a:solidFill>
                <a:effectLst/>
                <a:latin typeface="Harding"/>
              </a:rPr>
              <a:t>u</a:t>
            </a:r>
            <a:r>
              <a:rPr lang="en-US" b="0" i="1" u="none" strike="noStrike" dirty="0" err="1">
                <a:solidFill>
                  <a:srgbClr val="222222"/>
                </a:solidFill>
                <a:effectLst/>
                <a:latin typeface="Harding"/>
              </a:rPr>
              <a:t>L</a:t>
            </a:r>
            <a:r>
              <a:rPr lang="en-US" b="0" i="0" u="none" strike="noStrike" baseline="-25000" dirty="0" err="1">
                <a:solidFill>
                  <a:srgbClr val="222222"/>
                </a:solidFill>
                <a:effectLst/>
                <a:latin typeface="Harding"/>
              </a:rPr>
              <a:t>g</a:t>
            </a:r>
            <a:r>
              <a:rPr lang="en-US" b="0" i="0" u="none" strike="noStrike" dirty="0">
                <a:solidFill>
                  <a:srgbClr val="222222"/>
                </a:solidFill>
                <a:effectLst/>
                <a:latin typeface="Harding"/>
              </a:rPr>
              <a:t>, where </a:t>
            </a:r>
            <a:r>
              <a:rPr lang="en-US" b="0" i="1" u="none" strike="noStrike" dirty="0">
                <a:solidFill>
                  <a:srgbClr val="222222"/>
                </a:solidFill>
                <a:effectLst/>
                <a:latin typeface="Harding"/>
              </a:rPr>
              <a:t>L</a:t>
            </a:r>
            <a:r>
              <a:rPr lang="en-US" b="0" i="0" u="none" strike="noStrike" baseline="-25000" dirty="0">
                <a:solidFill>
                  <a:srgbClr val="222222"/>
                </a:solidFill>
                <a:effectLst/>
                <a:latin typeface="Harding"/>
              </a:rPr>
              <a:t>g</a:t>
            </a:r>
            <a:r>
              <a:rPr lang="en-US" b="0" i="0" u="none" strike="noStrike" dirty="0">
                <a:solidFill>
                  <a:srgbClr val="222222"/>
                </a:solidFill>
                <a:effectLst/>
                <a:latin typeface="Harding"/>
              </a:rPr>
              <a:t> is the length of the gene), which contain </a:t>
            </a:r>
            <a:r>
              <a:rPr lang="en-US" b="0" i="1" u="none" strike="noStrike" dirty="0" err="1">
                <a:solidFill>
                  <a:srgbClr val="222222"/>
                </a:solidFill>
                <a:effectLst/>
                <a:latin typeface="Harding"/>
              </a:rPr>
              <a:t>p</a:t>
            </a:r>
            <a:r>
              <a:rPr lang="en-US" b="0" i="0" u="none" strike="noStrike" baseline="30000" dirty="0" err="1">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p</a:t>
            </a:r>
            <a:r>
              <a:rPr lang="en-US" b="0" i="0" u="none" strike="noStrike" baseline="30000" dirty="0">
                <a:solidFill>
                  <a:srgbClr val="222222"/>
                </a:solidFill>
                <a:effectLst/>
                <a:latin typeface="Harding"/>
              </a:rPr>
              <a:t>s</a:t>
            </a:r>
            <a:r>
              <a:rPr lang="en-US" b="0" i="0" u="none" strike="noStrike" dirty="0">
                <a:solidFill>
                  <a:srgbClr val="222222"/>
                </a:solidFill>
                <a:effectLst/>
                <a:latin typeface="Harding"/>
              </a:rPr>
              <a:t>. For simulation and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inference, these global technical parameters are set before data generation or inference of the physical parameters (that is, we do not perform a grid search over these parameters during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inference)</a:t>
            </a:r>
            <a:endParaRPr lang="en-US" sz="1200" dirty="0">
              <a:effectLst/>
              <a:latin typeface="AdvOTdd63dae3"/>
            </a:endParaRPr>
          </a:p>
        </p:txBody>
      </p:sp>
      <p:sp>
        <p:nvSpPr>
          <p:cNvPr id="4" name="Slide Number Placeholder 3">
            <a:extLst>
              <a:ext uri="{FF2B5EF4-FFF2-40B4-BE49-F238E27FC236}">
                <a16:creationId xmlns:a16="http://schemas.microsoft.com/office/drawing/2014/main" id="{B78660F8-B83C-B16B-98A4-13D876F89670}"/>
              </a:ext>
            </a:extLst>
          </p:cNvPr>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2804769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0ADC9-EB04-279F-66D8-0555B358A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D3101E-5106-00FA-C11F-0DCBB5767D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07D020-7615-19E4-5D54-E9F0FBDA04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models the joint distribution of these modalities using a biophysical model of their transcriptional relationships, and infers which cells cluster together based on similar transcription kinetics (Fig. </a:t>
            </a:r>
            <a:r>
              <a:rPr lang="en-US" b="0" i="0" u="sng" dirty="0">
                <a:solidFill>
                  <a:srgbClr val="006699"/>
                </a:solidFill>
                <a:effectLst/>
                <a:latin typeface="Harding"/>
                <a:hlinkClick r:id="rId3"/>
              </a:rPr>
              <a:t>2a</a:t>
            </a:r>
            <a:r>
              <a:rPr lang="en-US" b="0" i="0" u="none" strike="noStrike" dirty="0">
                <a:solidFill>
                  <a:srgbClr val="222222"/>
                </a:solidFill>
                <a:effectLst/>
                <a:latin typeface="Harding"/>
              </a:rPr>
              <a:t>). The output of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is a cluster × gene × parameters matrix, learning cluster-specific, biophysical parameters for each gene describing the processes of mRNA transcription, splicing and degradation (Fig. </a:t>
            </a:r>
            <a:r>
              <a:rPr lang="en-US" b="0" i="0" u="sng" dirty="0">
                <a:solidFill>
                  <a:srgbClr val="006699"/>
                </a:solidFill>
                <a:effectLst/>
                <a:latin typeface="Harding"/>
                <a:hlinkClick r:id="rId3"/>
              </a:rPr>
              <a:t>2a</a:t>
            </a:r>
            <a:r>
              <a:rPr lang="en-US" b="0" i="0" u="none" strike="noStrike" dirty="0">
                <a:solidFill>
                  <a:srgbClr val="222222"/>
                </a:solidFill>
                <a:effectLst/>
                <a:latin typeface="Harding"/>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on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counts, using the chemical master equation (CME) to define their discrete, joint distribution at steady-state</a:t>
            </a:r>
            <a:r>
              <a:rPr lang="en-US" b="0" i="0" u="sng" strike="noStrike" baseline="30000" dirty="0">
                <a:solidFill>
                  <a:srgbClr val="006699"/>
                </a:solidFill>
                <a:effectLst/>
                <a:latin typeface="Harding"/>
                <a:hlinkClick r:id="rId4" tooltip="Bokes, P., King, J. R., Wood, A. T. A. &amp; Loose, M. Exact and approximate distributions of protein and mRNA levels in the low-copy regime of gene expression. J. Math. Biol. 64, 829–854 (2012)."/>
              </a:rPr>
              <a:t>36</a:t>
            </a:r>
            <a:r>
              <a:rPr lang="en-US" b="0" i="0" u="none" strike="noStrike" dirty="0">
                <a:solidFill>
                  <a:srgbClr val="222222"/>
                </a:solidFill>
                <a:effectLst/>
                <a:latin typeface="Harding"/>
              </a:rPr>
              <a:t> and formalize causal, transcriptional dynamics in the cell</a:t>
            </a:r>
            <a:r>
              <a:rPr lang="en-US" b="0" i="0" u="sng" strike="noStrike" baseline="30000" dirty="0">
                <a:solidFill>
                  <a:srgbClr val="006699"/>
                </a:solidFill>
                <a:effectLst/>
                <a:latin typeface="Harding"/>
                <a:hlinkClick r:id="rId4" tooltip="Bokes, P., King, J. R., Wood, A. T. A. &amp; Loose, M. Exact and approximate distributions of protein and mRNA levels in the low-copy regime of gene expression. J. Math. Biol. 64, 829–854 (2012)."/>
              </a:rPr>
              <a:t>36</a:t>
            </a:r>
            <a:r>
              <a:rPr lang="en-US" b="0" i="0" u="none" strike="noStrike" baseline="30000" dirty="0">
                <a:solidFill>
                  <a:srgbClr val="222222"/>
                </a:solidFill>
                <a:effectLst/>
                <a:latin typeface="Harding"/>
              </a:rPr>
              <a:t>,</a:t>
            </a:r>
            <a:r>
              <a:rPr lang="en-US" b="0" i="0" u="sng" strike="noStrike" baseline="30000" dirty="0">
                <a:solidFill>
                  <a:srgbClr val="006699"/>
                </a:solidFill>
                <a:effectLst/>
                <a:latin typeface="Harding"/>
                <a:hlinkClick r:id="rId5" tooltip="Singh, A. &amp; Bokes, P. Consequences of mRNA transport on stochastic variability in protein levels. Biophys. J. 103, 1087–1096 (2012)."/>
              </a:rPr>
              <a:t>37</a:t>
            </a:r>
            <a:r>
              <a:rPr lang="en-US" b="0" i="0" u="none" strike="noStrike" baseline="30000" dirty="0">
                <a:solidFill>
                  <a:srgbClr val="222222"/>
                </a:solidFill>
                <a:effectLst/>
                <a:latin typeface="Harding"/>
              </a:rPr>
              <a:t>,</a:t>
            </a:r>
            <a:r>
              <a:rPr lang="en-US" b="0" i="0" u="sng" strike="noStrike" baseline="30000" dirty="0">
                <a:solidFill>
                  <a:srgbClr val="006699"/>
                </a:solidFill>
                <a:effectLst/>
                <a:latin typeface="Harding"/>
                <a:hlinkClick r:id="rId6" tooltip="Gorin, G. &amp; Pachter, L. Length biases in single-cell RNA sequencing of pre-mRNA. Biophys. Rep. 3, 100097 (2023)."/>
              </a:rPr>
              <a:t>38</a:t>
            </a:r>
            <a:r>
              <a:rPr lang="en-US" b="0" i="0" u="none" strike="noStrike" dirty="0">
                <a:solidFill>
                  <a:srgbClr val="222222"/>
                </a:solidFill>
                <a:effectLst/>
                <a:latin typeface="Harding"/>
              </a:rPr>
              <a:t> (see the ‘The CME model of sequencing data for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section in the </a:t>
            </a:r>
            <a:r>
              <a:rPr lang="en-US" b="0" i="0" u="sng" dirty="0">
                <a:solidFill>
                  <a:srgbClr val="006699"/>
                </a:solidFill>
                <a:effectLst/>
                <a:latin typeface="Harding"/>
                <a:hlinkClick r:id="rId7"/>
              </a:rPr>
              <a:t>Methods</a:t>
            </a:r>
            <a:r>
              <a:rPr lang="en-US" b="0" i="0" u="none" strike="noStrike" dirty="0">
                <a:solidFill>
                  <a:srgbClr val="222222"/>
                </a:solidFill>
                <a:effectLst/>
                <a:latin typeface="Harding"/>
              </a:rPr>
              <a:t>). 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then defines a mixture model over this joint distribution, learning clusters </a:t>
            </a:r>
            <a:r>
              <a:rPr lang="en-US" b="0" i="1" u="none" strike="noStrike" dirty="0">
                <a:solidFill>
                  <a:srgbClr val="222222"/>
                </a:solidFill>
                <a:effectLst/>
                <a:latin typeface="Harding"/>
              </a:rPr>
              <a:t>Z</a:t>
            </a:r>
            <a:r>
              <a:rPr lang="en-US" b="0" i="0" u="none" strike="noStrike" dirty="0">
                <a:solidFill>
                  <a:srgbClr val="222222"/>
                </a:solidFill>
                <a:effectLst/>
                <a:latin typeface="Harding"/>
              </a:rPr>
              <a:t> underlying the observed counts (see the ‘Mechanistic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algorithm and inference’ section in the </a:t>
            </a:r>
            <a:r>
              <a:rPr lang="en-US" b="0" i="0" u="sng" dirty="0">
                <a:solidFill>
                  <a:srgbClr val="006699"/>
                </a:solidFill>
                <a:effectLst/>
                <a:latin typeface="Harding"/>
                <a:hlinkClick r:id="rId7"/>
              </a:rPr>
              <a:t>Methods</a:t>
            </a:r>
            <a:r>
              <a:rPr lang="en-US" b="0" i="0" u="none" strike="noStrike" dirty="0">
                <a:solidFill>
                  <a:srgbClr val="222222"/>
                </a:solidFill>
                <a:effectLst/>
                <a:latin typeface="Harding"/>
              </a:rPr>
              <a:t>). Clusters are thus defined by the governing parameters of the cellular processes of interest, representing shared transcriptional programs between genes.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takes two raw count matrices as input: the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and spliced count matrices. Given these two modalities, a biophysical model of transcription connecting these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and spliced counts is fit to the data, assuming that there are also underlying states (or clusters) of cells with different biophysical parameters, per gene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data generation and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inference. Input: multimodal sequencing data with underlying states </a:t>
            </a:r>
            <a:r>
              <a:rPr lang="en-US" b="0" i="1" u="none" strike="noStrike" dirty="0">
                <a:solidFill>
                  <a:srgbClr val="222222"/>
                </a:solidFill>
                <a:effectLst/>
                <a:latin typeface="Harding"/>
              </a:rPr>
              <a:t>Z</a:t>
            </a:r>
            <a:r>
              <a:rPr lang="en-US" b="0" i="0" u="none" strike="noStrike" dirty="0">
                <a:solidFill>
                  <a:srgbClr val="222222"/>
                </a:solidFill>
                <a:effectLst/>
                <a:latin typeface="Harding"/>
              </a:rPr>
              <a:t>. Output: inferred states  with state-specific biophysical parameters. The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model defines underlying states with governing rates describing transcription and sequencing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we use the CME (see the ‘The CME model of sequencing data for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in </a:t>
            </a:r>
            <a:r>
              <a:rPr lang="en-US" b="0" i="0" u="sng" dirty="0">
                <a:solidFill>
                  <a:srgbClr val="006699"/>
                </a:solidFill>
                <a:effectLst/>
                <a:latin typeface="Harding"/>
                <a:hlinkClick r:id="rId7"/>
              </a:rPr>
              <a:t>Methods</a:t>
            </a:r>
            <a:r>
              <a:rPr lang="en-US" b="0" i="0" u="none" strike="noStrike" dirty="0">
                <a:solidFill>
                  <a:srgbClr val="222222"/>
                </a:solidFill>
                <a:effectLst/>
                <a:latin typeface="Harding"/>
              </a:rPr>
              <a:t>; Extended Data Fig. </a:t>
            </a:r>
            <a:r>
              <a:rPr lang="en-US" b="0" i="0" u="sng" dirty="0">
                <a:solidFill>
                  <a:srgbClr val="006699"/>
                </a:solidFill>
                <a:effectLst/>
                <a:latin typeface="Harding"/>
                <a:hlinkClick r:id="rId8"/>
              </a:rPr>
              <a:t>1</a:t>
            </a:r>
            <a:r>
              <a:rPr lang="en-US" b="0" i="0" u="none" strike="noStrike" dirty="0">
                <a:solidFill>
                  <a:srgbClr val="222222"/>
                </a:solidFill>
                <a:effectLst/>
                <a:latin typeface="Harding"/>
              </a:rPr>
              <a:t>) to define the joint distribution of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counts through kinetic rates of transcription, splicing and degradation, and molecule sampling during sequencing. 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iteratively assigns cells to a cluster, and infers parameters that induce a joint distribution recapitulating the observed counts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takes in a user-defined number of clusters,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but can converge to fewer than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clusters if more are not discernible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Harding"/>
              </a:rPr>
              <a:t>The biophysical parameters  inferred are the transcription burst size, relative splicing rate and relative degradation rate (relative to the rate of transcription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respectively. The parameters for technical, length-biased sampling of nascent and mature mRNA molecules during sequencing (see the ‘Capture and sequencing’ section of Fig. </a:t>
            </a:r>
            <a:r>
              <a:rPr lang="en-US" b="0" i="0" u="sng" dirty="0">
                <a:solidFill>
                  <a:srgbClr val="006699"/>
                </a:solidFill>
                <a:effectLst/>
                <a:latin typeface="Harding"/>
                <a:hlinkClick r:id="rId3"/>
              </a:rPr>
              <a:t>2a</a:t>
            </a:r>
            <a:r>
              <a:rPr lang="en-US" b="0" i="0" u="none" strike="noStrike" dirty="0">
                <a:solidFill>
                  <a:srgbClr val="222222"/>
                </a:solidFill>
                <a:effectLst/>
                <a:latin typeface="Harding"/>
              </a:rPr>
              <a:t>) are determined before biophysical parameter inference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222222"/>
              </a:solidFill>
              <a:effectLst/>
              <a:latin typeface="Harding"/>
            </a:endParaRPr>
          </a:p>
          <a:p>
            <a:r>
              <a:rPr lang="en-US" dirty="0">
                <a:solidFill>
                  <a:srgbClr val="000000"/>
                </a:solidFill>
                <a:effectLst/>
                <a:latin typeface="Helvetica" pitchFamily="2" charset="0"/>
              </a:rPr>
              <a:t>At the steady-state, certain gene parameters are not</a:t>
            </a:r>
          </a:p>
          <a:p>
            <a:r>
              <a:rPr lang="en-US" dirty="0">
                <a:solidFill>
                  <a:srgbClr val="000000"/>
                </a:solidFill>
                <a:effectLst/>
                <a:latin typeface="Helvetica" pitchFamily="2" charset="0"/>
              </a:rPr>
              <a:t>independently identifiable, we therefore define relative splicing and</a:t>
            </a:r>
          </a:p>
          <a:p>
            <a:r>
              <a:rPr lang="en-US" dirty="0">
                <a:solidFill>
                  <a:srgbClr val="000000"/>
                </a:solidFill>
                <a:effectLst/>
                <a:latin typeface="Helvetica" pitchFamily="2" charset="0"/>
              </a:rPr>
              <a:t>degradation parameters, </a:t>
            </a:r>
            <a:r>
              <a:rPr lang="el-GR" dirty="0">
                <a:solidFill>
                  <a:srgbClr val="000000"/>
                </a:solidFill>
                <a:effectLst/>
                <a:latin typeface="Helvetica" pitchFamily="2" charset="0"/>
              </a:rPr>
              <a:t>β</a:t>
            </a:r>
            <a:r>
              <a:rPr lang="en-US" dirty="0">
                <a:solidFill>
                  <a:srgbClr val="000000"/>
                </a:solidFill>
                <a:effectLst/>
                <a:latin typeface="Helvetica" pitchFamily="2" charset="0"/>
              </a:rPr>
              <a:t>g/kg and </a:t>
            </a:r>
            <a:r>
              <a:rPr lang="el-GR" dirty="0">
                <a:solidFill>
                  <a:srgbClr val="000000"/>
                </a:solidFill>
                <a:effectLst/>
                <a:latin typeface="Helvetica" pitchFamily="2" charset="0"/>
              </a:rPr>
              <a:t>γ</a:t>
            </a:r>
            <a:r>
              <a:rPr lang="en-US" dirty="0">
                <a:solidFill>
                  <a:srgbClr val="000000"/>
                </a:solidFill>
                <a:effectLst/>
                <a:latin typeface="Helvetica" pitchFamily="2" charset="0"/>
              </a:rPr>
              <a:t>g/kg, where splicing and </a:t>
            </a:r>
            <a:r>
              <a:rPr lang="en-US" dirty="0" err="1">
                <a:solidFill>
                  <a:srgbClr val="000000"/>
                </a:solidFill>
                <a:effectLst/>
                <a:latin typeface="Helvetica" pitchFamily="2" charset="0"/>
              </a:rPr>
              <a:t>degrada</a:t>
            </a:r>
            <a:r>
              <a:rPr lang="en-US" dirty="0">
                <a:solidFill>
                  <a:srgbClr val="000000"/>
                </a:solidFill>
                <a:effectLst/>
                <a:latin typeface="Helvetica" pitchFamily="2" charset="0"/>
              </a:rPr>
              <a:t>-</a:t>
            </a:r>
          </a:p>
          <a:p>
            <a:r>
              <a:rPr lang="en-US" dirty="0" err="1">
                <a:solidFill>
                  <a:srgbClr val="000000"/>
                </a:solidFill>
                <a:effectLst/>
                <a:latin typeface="Helvetica" pitchFamily="2" charset="0"/>
              </a:rPr>
              <a:t>tion</a:t>
            </a:r>
            <a:r>
              <a:rPr lang="en-US" dirty="0">
                <a:solidFill>
                  <a:srgbClr val="000000"/>
                </a:solidFill>
                <a:effectLst/>
                <a:latin typeface="Helvetica" pitchFamily="2" charset="0"/>
              </a:rPr>
              <a:t> rates, respectively, are relative to the transcription rate kg</a:t>
            </a:r>
          </a:p>
        </p:txBody>
      </p:sp>
      <p:sp>
        <p:nvSpPr>
          <p:cNvPr id="4" name="Slide Number Placeholder 3">
            <a:extLst>
              <a:ext uri="{FF2B5EF4-FFF2-40B4-BE49-F238E27FC236}">
                <a16:creationId xmlns:a16="http://schemas.microsoft.com/office/drawing/2014/main" id="{A1EEB1F0-A54B-E383-99A6-9A4F5AF2CD95}"/>
              </a:ext>
            </a:extLst>
          </p:cNvPr>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605831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6A8D9-5015-078B-2130-358E1AB4E5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02B92B-EC5B-6EC6-1076-7A81A49C74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37AA7-A83B-707F-5783-0D25AEF9C06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Expanding genes with differential expression to parameters also expands the definition of a marker gene. If we are interested in increased splicing, a gene with higher splicing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in cluster 1 versus cluster 2 becomes a cluster 1 marker. Likewise, a gene with lower degradation (</a:t>
            </a:r>
            <a:r>
              <a:rPr lang="el-GR" b="0" i="1" u="none" strike="noStrike" dirty="0">
                <a:solidFill>
                  <a:srgbClr val="222222"/>
                </a:solidFill>
                <a:effectLst/>
                <a:latin typeface="Harding"/>
              </a:rPr>
              <a:t>γ</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in cluster 1 versus cluster 2 becomes a cluster 2 marker if we are interested in increased mRNA stability. </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identify DE-</a:t>
            </a:r>
            <a:r>
              <a:rPr lang="el-GR" b="0" i="1" u="none" strike="noStrike" dirty="0">
                <a:solidFill>
                  <a:srgbClr val="222222"/>
                </a:solidFill>
                <a:effectLst/>
                <a:latin typeface="Harding"/>
              </a:rPr>
              <a:t>θ</a:t>
            </a:r>
            <a:r>
              <a:rPr lang="el-GR" b="0" i="0" u="none" strike="noStrike" dirty="0">
                <a:solidFill>
                  <a:srgbClr val="222222"/>
                </a:solidFill>
                <a:effectLst/>
                <a:latin typeface="Harding"/>
              </a:rPr>
              <a:t> </a:t>
            </a:r>
            <a:r>
              <a:rPr lang="en-US" b="0" i="0" u="none" strike="noStrike" dirty="0">
                <a:solidFill>
                  <a:srgbClr val="222222"/>
                </a:solidFill>
                <a:effectLst/>
                <a:latin typeface="Harding"/>
              </a:rPr>
              <a:t>genes—genes exhibiting differential expression (DE) at a log2 fold change () of greater than 2 in at least one parameter of </a:t>
            </a:r>
            <a:r>
              <a:rPr lang="en-US" b="0" i="1" u="none" strike="noStrike" dirty="0">
                <a:solidFill>
                  <a:srgbClr val="222222"/>
                </a:solidFill>
                <a:effectLst/>
                <a:latin typeface="Harding"/>
              </a:rPr>
              <a:t>b</a:t>
            </a:r>
            <a:r>
              <a:rPr lang="en-US" b="0" i="0" u="none" strike="noStrike" dirty="0">
                <a:solidFill>
                  <a:srgbClr val="222222"/>
                </a:solidFill>
                <a:effectLst/>
                <a:latin typeface="Harding"/>
              </a:rPr>
              <a:t>,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a:t>
            </a:r>
            <a:r>
              <a:rPr lang="el-GR" b="0" i="1" u="none" strike="noStrike" dirty="0">
                <a:solidFill>
                  <a:srgbClr val="222222"/>
                </a:solidFill>
                <a:effectLst/>
                <a:latin typeface="Harding"/>
              </a:rPr>
              <a:t>γ</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which we refer to collectively as </a:t>
            </a:r>
            <a:r>
              <a:rPr lang="el-GR" b="0" i="1" u="none" strike="noStrike" dirty="0">
                <a:solidFill>
                  <a:srgbClr val="222222"/>
                </a:solidFill>
                <a:effectLst/>
                <a:latin typeface="Harding"/>
              </a:rPr>
              <a:t>θ</a:t>
            </a:r>
            <a:r>
              <a:rPr lang="el-GR" b="0" i="0" u="none" strike="noStrike" dirty="0">
                <a:solidFill>
                  <a:srgbClr val="222222"/>
                </a:solidFill>
                <a:effectLst/>
                <a:latin typeface="Harding"/>
              </a:rPr>
              <a:t>. </a:t>
            </a:r>
            <a:r>
              <a:rPr lang="en-US" b="0" i="0" u="none" strike="noStrike" dirty="0">
                <a:solidFill>
                  <a:srgbClr val="222222"/>
                </a:solidFill>
                <a:effectLst/>
                <a:latin typeface="Harding"/>
              </a:rPr>
              <a:t>As parameters describe the full, joint distribution of counts, parameter-level fold changes may not be discernible fold changes () at the level of mean spliced expression (the standard approach for differential expression</a:t>
            </a:r>
            <a:r>
              <a:rPr lang="en-US" b="0" i="0" u="sng" strike="noStrike" baseline="30000" dirty="0">
                <a:solidFill>
                  <a:srgbClr val="006699"/>
                </a:solidFill>
                <a:effectLst/>
                <a:latin typeface="Harding"/>
                <a:hlinkClick r:id="rId3" tooltip="Anders, S. &amp; Huber, W. Differential expression analysis for sequence count data. Genome Biol. 11, R106 (2010)."/>
              </a:rPr>
              <a:t>43</a:t>
            </a:r>
            <a:r>
              <a:rPr lang="en-US" b="0" i="0" u="none" strike="noStrike" dirty="0">
                <a:solidFill>
                  <a:srgbClr val="222222"/>
                </a:solidFill>
                <a:effectLst/>
                <a:latin typeface="Harding"/>
              </a:rPr>
              <a:t>). Thus, DE-</a:t>
            </a:r>
            <a:r>
              <a:rPr lang="el-GR" b="0" i="1" u="none" strike="noStrike" dirty="0">
                <a:solidFill>
                  <a:srgbClr val="222222"/>
                </a:solidFill>
                <a:effectLst/>
                <a:latin typeface="Harding"/>
              </a:rPr>
              <a:t>θ</a:t>
            </a:r>
            <a:r>
              <a:rPr lang="el-GR" b="0" i="0" u="none" strike="noStrike" dirty="0">
                <a:solidFill>
                  <a:srgbClr val="222222"/>
                </a:solidFill>
                <a:effectLst/>
                <a:latin typeface="Harding"/>
              </a:rPr>
              <a:t> </a:t>
            </a:r>
            <a:r>
              <a:rPr lang="en-US" b="0" i="0" u="none" strike="noStrike" dirty="0">
                <a:solidFill>
                  <a:srgbClr val="222222"/>
                </a:solidFill>
                <a:effectLst/>
                <a:latin typeface="Harding"/>
              </a:rPr>
              <a:t>genes may not be DE-</a:t>
            </a:r>
            <a:r>
              <a:rPr lang="el-GR" b="0" i="1" u="none" strike="noStrike" dirty="0">
                <a:solidFill>
                  <a:srgbClr val="222222"/>
                </a:solidFill>
                <a:effectLst/>
                <a:latin typeface="Harding"/>
              </a:rPr>
              <a:t>μ</a:t>
            </a:r>
            <a:r>
              <a:rPr lang="en-US" b="0" i="0" u="none" strike="noStrike" baseline="-25000" dirty="0">
                <a:solidFill>
                  <a:srgbClr val="222222"/>
                </a:solidFill>
                <a:effectLst/>
                <a:latin typeface="Harding"/>
              </a:rPr>
              <a:t>s</a:t>
            </a:r>
            <a:r>
              <a:rPr lang="en-US" b="0" i="0" u="none" strike="noStrike" dirty="0">
                <a:solidFill>
                  <a:srgbClr val="222222"/>
                </a:solidFill>
                <a:effectLst/>
                <a:latin typeface="Harding"/>
              </a:rPr>
              <a:t> genes, which are defined as being differentially expressed on the basis of mean spliced counts </a:t>
            </a:r>
            <a:r>
              <a:rPr lang="el-GR" b="0" i="1" u="none" strike="noStrike" dirty="0">
                <a:solidFill>
                  <a:srgbClr val="222222"/>
                </a:solidFill>
                <a:effectLst/>
                <a:latin typeface="Harding"/>
              </a:rPr>
              <a:t>μ</a:t>
            </a:r>
            <a:r>
              <a:rPr lang="en-US" b="0" i="0" u="none" strike="noStrike" baseline="-25000" dirty="0">
                <a:solidFill>
                  <a:srgbClr val="222222"/>
                </a:solidFill>
                <a:effectLst/>
                <a:latin typeface="Harding"/>
              </a:rPr>
              <a:t>s</a:t>
            </a:r>
            <a:r>
              <a:rPr lang="en-US" b="0" i="0" u="none" strike="noStrike" dirty="0">
                <a:solidFill>
                  <a:srgbClr val="222222"/>
                </a:solidFill>
                <a:effectLst/>
                <a:latin typeface="Harding"/>
              </a:rPr>
              <a:t> </a:t>
            </a:r>
            <a:endParaRPr lang="en-US" sz="1200" dirty="0">
              <a:effectLst/>
              <a:latin typeface="AdvOTdd63dae3"/>
            </a:endParaRPr>
          </a:p>
        </p:txBody>
      </p:sp>
      <p:sp>
        <p:nvSpPr>
          <p:cNvPr id="4" name="Slide Number Placeholder 3">
            <a:extLst>
              <a:ext uri="{FF2B5EF4-FFF2-40B4-BE49-F238E27FC236}">
                <a16:creationId xmlns:a16="http://schemas.microsoft.com/office/drawing/2014/main" id="{746E3D28-F655-DD1B-737F-1608655D553A}"/>
              </a:ext>
            </a:extLst>
          </p:cNvPr>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4248588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892BB-0D44-D793-E1FF-C861B969F2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1B58E-5559-B9EB-FE17-C40F79D899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64AAE1-90E5-12A8-BE6D-D8564AFBD2FD}"/>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c)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infers transcription parameters well</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Only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converges to 1 cluster for </a:t>
            </a:r>
            <a:r>
              <a:rPr lang="en-US" b="0" i="0" u="none" strike="noStrike" dirty="0" err="1">
                <a:solidFill>
                  <a:srgbClr val="222222"/>
                </a:solidFill>
                <a:effectLst/>
                <a:latin typeface="Harding"/>
              </a:rPr>
              <a:t>bii</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ksim</a:t>
            </a:r>
            <a:r>
              <a:rPr lang="en-US" b="0" i="0" u="none" strike="noStrike" dirty="0">
                <a:solidFill>
                  <a:srgbClr val="222222"/>
                </a:solidFill>
                <a:effectLst/>
                <a:latin typeface="Harding"/>
              </a:rPr>
              <a:t> = 1</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ARI: adjusted rand index, similarity between 2 clustering assignments (presumably between known given simulation and what method spits out), 1 is perfect assignment, 0 is random, -1 is complete disagreement</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AMI: also 1 for perfect agreement, 0 is random</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Sum is just adding U and S counts/gene, concatenate is 1 modality but essentially ”doubling # of genes” as you have gene_1_unspliced and gene_1_spliced…, then can also have them as 2 modalities separately</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u="none" strike="noStrike" dirty="0">
              <a:solidFill>
                <a:srgbClr val="222222"/>
              </a:solidFill>
              <a:effectLst/>
              <a:latin typeface="Harding"/>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test all possible input matrix options: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a:t>
            </a:r>
            <a:r>
              <a:rPr lang="en-US" b="0" i="1" u="none" strike="noStrike" dirty="0">
                <a:solidFill>
                  <a:srgbClr val="222222"/>
                </a:solidFill>
                <a:effectLst/>
                <a:latin typeface="Harding"/>
              </a:rPr>
              <a:t>U+S</a:t>
            </a:r>
            <a:r>
              <a:rPr lang="en-US" b="0" i="0" u="none" strike="noStrike" dirty="0">
                <a:solidFill>
                  <a:srgbClr val="222222"/>
                </a:solidFill>
                <a:effectLst/>
                <a:latin typeface="Harding"/>
              </a:rPr>
              <a:t>,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The </a:t>
            </a:r>
            <a:r>
              <a:rPr lang="en-US" b="0" i="1" u="none" strike="noStrike" dirty="0" err="1">
                <a:solidFill>
                  <a:srgbClr val="222222"/>
                </a:solidFill>
                <a:effectLst/>
                <a:latin typeface="Harding"/>
              </a:rPr>
              <a:t>U+S</a:t>
            </a:r>
            <a:r>
              <a:rPr lang="en-US" b="0" i="0" u="none" strike="noStrike" dirty="0" err="1">
                <a:solidFill>
                  <a:srgbClr val="222222"/>
                </a:solidFill>
                <a:effectLst/>
                <a:latin typeface="Harding"/>
              </a:rPr>
              <a:t>option</a:t>
            </a:r>
            <a:r>
              <a:rPr lang="en-US" b="0" i="0" u="none" strike="noStrike" dirty="0">
                <a:solidFill>
                  <a:srgbClr val="222222"/>
                </a:solidFill>
                <a:effectLst/>
                <a:latin typeface="Harding"/>
              </a:rPr>
              <a:t> represents the summation of the individual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matrices (see Fig. </a:t>
            </a:r>
            <a:r>
              <a:rPr lang="en-US" b="0" i="0" u="sng" dirty="0">
                <a:solidFill>
                  <a:srgbClr val="006699"/>
                </a:solidFill>
                <a:effectLst/>
                <a:latin typeface="Harding"/>
                <a:hlinkClick r:id="rId3"/>
              </a:rPr>
              <a:t>2b</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U⊕S represents the concatenation of the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matrices (as used for </a:t>
            </a:r>
            <a:r>
              <a:rPr lang="en-US" b="0" i="0" u="none" strike="noStrike" dirty="0" err="1">
                <a:solidFill>
                  <a:srgbClr val="222222"/>
                </a:solidFill>
                <a:effectLst/>
                <a:latin typeface="Harding"/>
              </a:rPr>
              <a:t>scVI</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denotes the treatment of each modality as its own matrix</a:t>
            </a:r>
            <a:endParaRPr lang="en-US" dirty="0"/>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u="none" strike="noStrike" dirty="0">
                <a:solidFill>
                  <a:srgbClr val="222222"/>
                </a:solidFill>
                <a:effectLst/>
                <a:latin typeface="Harding"/>
              </a:rPr>
              <a:t>Parameters for gene markers, with increased burst size </a:t>
            </a:r>
            <a:r>
              <a:rPr lang="en-US" b="0" i="1" u="none" strike="noStrike" dirty="0">
                <a:solidFill>
                  <a:srgbClr val="222222"/>
                </a:solidFill>
                <a:effectLst/>
                <a:latin typeface="Harding"/>
              </a:rPr>
              <a:t>b</a:t>
            </a:r>
            <a:r>
              <a:rPr lang="en-US" b="0" i="0" u="none" strike="noStrike" dirty="0">
                <a:solidFill>
                  <a:srgbClr val="222222"/>
                </a:solidFill>
                <a:effectLst/>
                <a:latin typeface="Harding"/>
              </a:rPr>
              <a:t> or decreased splicing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selected for  states. Counts sampled for each state to make input data </a:t>
            </a:r>
            <a:r>
              <a:rPr lang="en-US" b="1" i="0" u="none" strike="noStrike" dirty="0">
                <a:solidFill>
                  <a:srgbClr val="222222"/>
                </a:solidFill>
                <a:effectLst/>
                <a:latin typeface="Harding"/>
              </a:rPr>
              <a:t>X</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Table of clustering methods tested with possible data input options. ii, ARI and AMI scores for each method, </a:t>
            </a:r>
            <a:r>
              <a:rPr lang="en-US" b="0" i="1" u="none" strike="noStrike" dirty="0">
                <a:solidFill>
                  <a:srgbClr val="222222"/>
                </a:solidFill>
                <a:effectLst/>
                <a:latin typeface="Harding"/>
              </a:rPr>
              <a:t>n</a:t>
            </a:r>
            <a:r>
              <a:rPr lang="en-US" b="0" i="0" u="none" strike="noStrike" dirty="0">
                <a:solidFill>
                  <a:srgbClr val="222222"/>
                </a:solidFill>
                <a:effectLst/>
                <a:latin typeface="Harding"/>
              </a:rPr>
              <a:t> = 3 runs, compared with true clusters, across possible inputs for the simulations (with 1, 5 or 10 simulated clusters). For methods with a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hyperparameter, the same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as the data was used; otherwise, the default Leiden resolution parameter was used.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 &lt; 0.05 from a one-sided </a:t>
            </a:r>
            <a:r>
              <a:rPr lang="en-US" b="0" i="1" u="none" strike="noStrike" dirty="0">
                <a:solidFill>
                  <a:srgbClr val="222222"/>
                </a:solidFill>
                <a:effectLst/>
                <a:latin typeface="Harding"/>
              </a:rPr>
              <a:t>t</a:t>
            </a:r>
            <a:r>
              <a:rPr lang="en-US" b="0" i="0" u="none" strike="noStrike" dirty="0">
                <a:solidFill>
                  <a:srgbClr val="222222"/>
                </a:solidFill>
                <a:effectLst/>
                <a:latin typeface="Harding"/>
              </a:rPr>
              <a:t>-test (3.6 × 10</a:t>
            </a:r>
            <a:r>
              <a:rPr lang="en-US" b="0" i="0" u="none" strike="noStrike" baseline="30000" dirty="0">
                <a:solidFill>
                  <a:srgbClr val="222222"/>
                </a:solidFill>
                <a:effectLst/>
                <a:latin typeface="Harding"/>
              </a:rPr>
              <a:t>–195</a:t>
            </a:r>
            <a:r>
              <a:rPr lang="en-US" b="0" i="0" u="none" strike="noStrike" dirty="0">
                <a:solidFill>
                  <a:srgbClr val="222222"/>
                </a:solidFill>
                <a:effectLst/>
                <a:latin typeface="Harding"/>
              </a:rPr>
              <a:t> for  and 8 × 10</a:t>
            </a:r>
            <a:r>
              <a:rPr lang="en-US" b="0" i="0" u="none" strike="noStrike" baseline="30000" dirty="0">
                <a:solidFill>
                  <a:srgbClr val="222222"/>
                </a:solidFill>
                <a:effectLst/>
                <a:latin typeface="Harding"/>
              </a:rPr>
              <a:t>–57</a:t>
            </a:r>
            <a:r>
              <a:rPr lang="en-US" b="0" i="0" u="none" strike="noStrike" dirty="0">
                <a:solidFill>
                  <a:srgbClr val="222222"/>
                </a:solidFill>
                <a:effectLst/>
                <a:latin typeface="Harding"/>
              </a:rPr>
              <a:t> for ). neg., negative. </a:t>
            </a:r>
            <a:r>
              <a:rPr lang="en-US" b="1" i="0" u="none" strike="noStrike" dirty="0">
                <a:solidFill>
                  <a:srgbClr val="222222"/>
                </a:solidFill>
                <a:effectLst/>
                <a:latin typeface="Harding"/>
              </a:rPr>
              <a:t>c</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(left): correspondence plot between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-means-inferred clusters and true clusters for the negative control simulation. Values denote overlapping cell counts.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(right): correlation of the burst size and splicing rates across genes, to the true parameters, shown for the boxed cluster. ii, Same plots as </a:t>
            </a:r>
            <a:r>
              <a:rPr lang="en-US" b="1" i="0" u="none" strike="noStrike" dirty="0">
                <a:solidFill>
                  <a:srgbClr val="222222"/>
                </a:solidFill>
                <a:effectLst/>
                <a:latin typeface="Harding"/>
              </a:rPr>
              <a:t>c</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shown for the  simulation. For true cluster 2, the inferred parameters from the corresponding cluster (inferred cluster 0) are shown in 2D and 3D space (including degradation </a:t>
            </a:r>
            <a:r>
              <a:rPr lang="el-GR" b="0" i="1" u="none" strike="noStrike" dirty="0">
                <a:solidFill>
                  <a:srgbClr val="222222"/>
                </a:solidFill>
                <a:effectLst/>
                <a:latin typeface="Harding"/>
              </a:rPr>
              <a:t>γ</a:t>
            </a:r>
            <a:r>
              <a:rPr lang="el-GR" b="0" i="0" u="none" strike="noStrike" dirty="0">
                <a:solidFill>
                  <a:srgbClr val="222222"/>
                </a:solidFill>
                <a:effectLst/>
                <a:latin typeface="Harding"/>
              </a:rPr>
              <a:t>/</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with distributions for burst size and splicing rate of the markers. iii, Same plots as </a:t>
            </a:r>
            <a:r>
              <a:rPr lang="en-US" b="1" i="0" u="none" strike="noStrike" dirty="0">
                <a:solidFill>
                  <a:srgbClr val="222222"/>
                </a:solidFill>
                <a:effectLst/>
                <a:latin typeface="Harding"/>
              </a:rPr>
              <a:t>c</a:t>
            </a:r>
            <a:r>
              <a:rPr lang="en-US" b="0" i="0" u="none" strike="noStrike" dirty="0">
                <a:solidFill>
                  <a:srgbClr val="222222"/>
                </a:solidFill>
                <a:effectLst/>
                <a:latin typeface="Harding"/>
              </a:rPr>
              <a:t> (ii) for the simulation. Marker plots shown for inferred cluster 0 (true cluster 6). All parameter values are shown in log</a:t>
            </a:r>
            <a:r>
              <a:rPr lang="en-US" b="0" i="0" u="none" strike="noStrike" baseline="-25000" dirty="0">
                <a:solidFill>
                  <a:srgbClr val="222222"/>
                </a:solidFill>
                <a:effectLst/>
                <a:latin typeface="Harding"/>
              </a:rPr>
              <a:t>10</a:t>
            </a:r>
            <a:r>
              <a:rPr lang="en-US" b="0" i="0" u="none" strike="noStrike" dirty="0">
                <a:solidFill>
                  <a:srgbClr val="222222"/>
                </a:solidFill>
                <a:effectLst/>
                <a:latin typeface="Harding"/>
              </a:rPr>
              <a:t>;  denotes the inferred parameter. The dashed lines are the identity line (</a:t>
            </a:r>
            <a:r>
              <a:rPr lang="en-US" b="0" i="1" u="none" strike="noStrike" dirty="0">
                <a:solidFill>
                  <a:srgbClr val="222222"/>
                </a:solidFill>
                <a:effectLst/>
                <a:latin typeface="Harding"/>
              </a:rPr>
              <a:t>y</a:t>
            </a:r>
            <a:r>
              <a:rPr lang="en-US" b="0" i="0" u="none" strike="noStrike" dirty="0">
                <a:solidFill>
                  <a:srgbClr val="222222"/>
                </a:solidFill>
                <a:effectLst/>
                <a:latin typeface="Harding"/>
              </a:rPr>
              <a:t> = </a:t>
            </a:r>
            <a:r>
              <a:rPr lang="en-US" b="0" i="1" u="none" strike="noStrike" dirty="0">
                <a:solidFill>
                  <a:srgbClr val="222222"/>
                </a:solidFill>
                <a:effectLst/>
                <a:latin typeface="Harding"/>
              </a:rPr>
              <a:t>x</a:t>
            </a:r>
            <a:r>
              <a:rPr lang="en-US" b="0" i="0" u="none" strike="noStrike" dirty="0">
                <a:solidFill>
                  <a:srgbClr val="222222"/>
                </a:solidFill>
                <a:effectLst/>
                <a:latin typeface="Harding"/>
              </a:rPr>
              <a:t>). </a:t>
            </a: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algn="l"/>
            <a:r>
              <a:rPr lang="en-US" b="0" i="0" u="none" strike="noStrike" dirty="0">
                <a:solidFill>
                  <a:srgbClr val="222222"/>
                </a:solidFill>
                <a:effectLst/>
                <a:latin typeface="Harding"/>
              </a:rPr>
              <a:t>To test the performance of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on datasets with ground-truth clusters, we simulate  clusters from the model of transcription in Fig. </a:t>
            </a:r>
            <a:r>
              <a:rPr lang="en-US" b="0" i="0" u="sng" strike="noStrike" dirty="0">
                <a:solidFill>
                  <a:srgbClr val="006699"/>
                </a:solidFill>
                <a:effectLst/>
                <a:latin typeface="Harding"/>
                <a:hlinkClick r:id="rId3"/>
              </a:rPr>
              <a:t>2a</a:t>
            </a:r>
            <a:r>
              <a:rPr lang="en-US" b="0" i="0" u="none" strike="noStrike" dirty="0">
                <a:solidFill>
                  <a:srgbClr val="222222"/>
                </a:solidFill>
                <a:effectLst/>
                <a:latin typeface="Harding"/>
              </a:rPr>
              <a:t>, where marker genes for each of the  clusters were perturbed through increased burst size or decreased splicing rate (Fig. </a:t>
            </a:r>
            <a:r>
              <a:rPr lang="en-US" b="0" i="0" u="sng" strike="noStrike" dirty="0">
                <a:solidFill>
                  <a:srgbClr val="006699"/>
                </a:solidFill>
                <a:effectLst/>
                <a:latin typeface="Harding"/>
                <a:hlinkClick r:id="rId3"/>
              </a:rPr>
              <a:t>2b</a:t>
            </a:r>
            <a:r>
              <a:rPr lang="en-US" b="0" i="0" u="none" strike="noStrike" dirty="0">
                <a:solidFill>
                  <a:srgbClr val="222222"/>
                </a:solidFill>
                <a:effectLst/>
                <a:latin typeface="Harding"/>
              </a:rPr>
              <a:t>). By modulating burst size and splicing we induce changes in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and spliced counts, and test the detection limits of the clustering methods. These rates define a probability distribution over </a:t>
            </a:r>
            <a:r>
              <a:rPr lang="en-US" b="0" i="0" u="none" strike="noStrike" dirty="0" err="1">
                <a:solidFill>
                  <a:srgbClr val="222222"/>
                </a:solidFill>
                <a:effectLst/>
                <a:latin typeface="Harding"/>
              </a:rPr>
              <a:t>unspliced</a:t>
            </a:r>
            <a:r>
              <a:rPr lang="en-US" b="0" i="0" u="none" strike="noStrike" dirty="0">
                <a:solidFill>
                  <a:srgbClr val="222222"/>
                </a:solidFill>
                <a:effectLst/>
                <a:latin typeface="Harding"/>
              </a:rPr>
              <a:t>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and spliced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molecules from which a dataset </a:t>
            </a:r>
            <a:r>
              <a:rPr lang="en-US" b="1" i="0" u="none" strike="noStrike" dirty="0">
                <a:solidFill>
                  <a:srgbClr val="222222"/>
                </a:solidFill>
                <a:effectLst/>
                <a:latin typeface="Harding"/>
              </a:rPr>
              <a:t>X</a:t>
            </a:r>
            <a:r>
              <a:rPr lang="en-US" b="0" i="0" u="none" strike="noStrike" dirty="0">
                <a:solidFill>
                  <a:srgbClr val="222222"/>
                </a:solidFill>
                <a:effectLst/>
                <a:latin typeface="Harding"/>
              </a:rPr>
              <a:t> is sampled (see equation (</a:t>
            </a:r>
            <a:r>
              <a:rPr lang="en-US" b="0" i="0" u="sng" strike="noStrike" dirty="0">
                <a:solidFill>
                  <a:srgbClr val="006699"/>
                </a:solidFill>
                <a:effectLst/>
                <a:latin typeface="Harding"/>
                <a:hlinkClick r:id="rId4"/>
              </a:rPr>
              <a:t>1</a:t>
            </a:r>
            <a:r>
              <a:rPr lang="en-US" b="0" i="0" u="none" strike="noStrike" dirty="0">
                <a:solidFill>
                  <a:srgbClr val="222222"/>
                </a:solidFill>
                <a:effectLst/>
                <a:latin typeface="Harding"/>
              </a:rPr>
              <a:t>)), containing </a:t>
            </a:r>
            <a:r>
              <a:rPr lang="en-US" b="0" i="1" u="none" strike="noStrike" dirty="0">
                <a:solidFill>
                  <a:srgbClr val="222222"/>
                </a:solidFill>
                <a:effectLst/>
                <a:latin typeface="Harding"/>
              </a:rPr>
              <a:t>U</a:t>
            </a:r>
            <a:r>
              <a:rPr lang="en-US" b="0" i="0" u="none" strike="noStrike" dirty="0">
                <a:solidFill>
                  <a:srgbClr val="222222"/>
                </a:solidFill>
                <a:effectLst/>
                <a:latin typeface="Harding"/>
              </a:rPr>
              <a:t> and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count matrices.</a:t>
            </a:r>
          </a:p>
          <a:p>
            <a:pPr algn="l"/>
            <a:r>
              <a:rPr lang="en-US" b="0" i="0" u="none" strike="noStrike" dirty="0">
                <a:solidFill>
                  <a:srgbClr val="222222"/>
                </a:solidFill>
                <a:effectLst/>
                <a:latin typeface="Harding"/>
              </a:rPr>
              <a:t>We tested three simulated datasets with , sampling 5,000 cells over a range of cluster sizes (see the ‘Generating simulation data’ section in the </a:t>
            </a:r>
            <a:r>
              <a:rPr lang="en-US" b="0" i="0" u="sng" strike="noStrike" dirty="0">
                <a:solidFill>
                  <a:srgbClr val="006699"/>
                </a:solidFill>
                <a:effectLst/>
                <a:latin typeface="Harding"/>
                <a:hlinkClick r:id="rId5"/>
              </a:rPr>
              <a:t>Methods</a:t>
            </a:r>
            <a:r>
              <a:rPr lang="en-US" b="0" i="0" u="none" strike="noStrike" dirty="0">
                <a:solidFill>
                  <a:srgbClr val="222222"/>
                </a:solidFill>
                <a:effectLst/>
                <a:latin typeface="Harding"/>
              </a:rPr>
              <a:t>); represents a negative control with one cluster. All clustering methods (Fig. </a:t>
            </a:r>
            <a:r>
              <a:rPr lang="en-US" b="0" i="0" u="sng" strike="noStrike" dirty="0">
                <a:solidFill>
                  <a:srgbClr val="006699"/>
                </a:solidFill>
                <a:effectLst/>
                <a:latin typeface="Harding"/>
                <a:hlinkClick r:id="rId3"/>
              </a:rPr>
              <a:t>2b</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 were run three times, with adjusted Rand index (ARI) and adjusted mutual index (AMI) scores used to assess cluster assignments versus the ground truth. An ARI score of 1.0 denotes overlapping assignments and 0.0 represents poor or random assignments, whereas an AMI score of 1.0 denotes identical assignments and 0.0 represents when the mutual information between assignments is effectively due to chance.</a:t>
            </a:r>
          </a:p>
          <a:p>
            <a:pPr algn="l"/>
            <a:r>
              <a:rPr lang="en-US" b="0" i="0" u="none" strike="noStrike" dirty="0">
                <a:solidFill>
                  <a:srgbClr val="222222"/>
                </a:solidFill>
                <a:effectLst/>
                <a:latin typeface="Harding"/>
              </a:rPr>
              <a:t>For the negative control simulation, , only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converged on one cluster (Fig. </a:t>
            </a:r>
            <a:r>
              <a:rPr lang="en-US" b="0" i="0" u="sng" strike="noStrike" dirty="0">
                <a:solidFill>
                  <a:srgbClr val="006699"/>
                </a:solidFill>
                <a:effectLst/>
                <a:latin typeface="Harding"/>
                <a:hlinkClick r:id="rId3"/>
              </a:rPr>
              <a:t>2b</a:t>
            </a:r>
            <a:r>
              <a:rPr lang="en-US" b="0" i="0" u="none" strike="noStrike" dirty="0">
                <a:solidFill>
                  <a:srgbClr val="222222"/>
                </a:solidFill>
                <a:effectLst/>
                <a:latin typeface="Harding"/>
              </a:rPr>
              <a:t>, (ii)). All other methods converged on a range of (non-overlapping) clusters (Supplementary Fig. </a:t>
            </a:r>
            <a:r>
              <a:rPr lang="en-US" b="0" i="0" u="sng" strike="noStrike" dirty="0">
                <a:solidFill>
                  <a:srgbClr val="006699"/>
                </a:solidFill>
                <a:effectLst/>
                <a:latin typeface="Harding"/>
                <a:hlinkClick r:id="rId6"/>
              </a:rPr>
              <a:t>3a</a:t>
            </a:r>
            <a:r>
              <a:rPr lang="en-US" b="0" i="0" u="none" strike="noStrike" dirty="0">
                <a:solidFill>
                  <a:srgbClr val="222222"/>
                </a:solidFill>
                <a:effectLst/>
                <a:latin typeface="Harding"/>
              </a:rPr>
              <a:t>). This suggests the other cluster assignments were driven by noise and do not reveal some discernible structure. For the two remaining datasets, WNN–Leiden was the only method that was significantly better (</a:t>
            </a:r>
            <a:r>
              <a:rPr lang="en-US" b="0" i="1" u="none" strike="noStrike" dirty="0">
                <a:solidFill>
                  <a:srgbClr val="222222"/>
                </a:solidFill>
                <a:effectLst/>
                <a:latin typeface="Harding"/>
              </a:rPr>
              <a:t>P</a:t>
            </a:r>
            <a:r>
              <a:rPr lang="en-US" b="0" i="0" u="none" strike="noStrike" dirty="0">
                <a:solidFill>
                  <a:srgbClr val="222222"/>
                </a:solidFill>
                <a:effectLst/>
                <a:latin typeface="Harding"/>
              </a:rPr>
              <a:t>-value &lt; 0.05) than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on both datasets, with an average ARI of 1.0 versus 0.99 on , and 1.0 versus 0.91 on . For , the worst-performing methods were Leiden and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with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(ARI &lt; 0.5) and MOFA+–Leiden (ARI = 0.5). However, MOFA+–Leiden demonstrated ARI scores near 1.0 for , whereas GLUE–Leiden was near the bottom (average ARI = 0.59) alongside Leiden and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with </a:t>
            </a:r>
            <a:r>
              <a:rPr lang="en-US" b="0" i="1" u="none" strike="noStrike" dirty="0">
                <a:solidFill>
                  <a:srgbClr val="222222"/>
                </a:solidFill>
                <a:effectLst/>
                <a:latin typeface="Harding"/>
              </a:rPr>
              <a:t>S</a:t>
            </a:r>
            <a:r>
              <a:rPr lang="en-US" b="0" i="0" u="none" strike="noStrike" dirty="0">
                <a:solidFill>
                  <a:srgbClr val="222222"/>
                </a:solidFill>
                <a:effectLst/>
                <a:latin typeface="Harding"/>
              </a:rPr>
              <a:t> (ARI &lt; 0.5). Overall,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was the most consistent on all simulations.</a:t>
            </a:r>
          </a:p>
          <a:p>
            <a:pPr algn="l"/>
            <a:r>
              <a:rPr lang="en-US" b="0" i="0" u="none" strike="noStrike" dirty="0">
                <a:solidFill>
                  <a:srgbClr val="222222"/>
                </a:solidFill>
                <a:effectLst/>
                <a:latin typeface="Harding"/>
              </a:rPr>
              <a:t>Mechanistic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-means also maintained high ARI and AMI scores across a range of </a:t>
            </a:r>
            <a:r>
              <a:rPr lang="en-US" b="0" i="1" u="none" strike="noStrike" dirty="0" err="1">
                <a:solidFill>
                  <a:srgbClr val="222222"/>
                </a:solidFill>
                <a:effectLst/>
                <a:latin typeface="Harding"/>
              </a:rPr>
              <a:t>K</a:t>
            </a:r>
            <a:r>
              <a:rPr lang="en-US" b="0" i="0" u="none" strike="noStrike" dirty="0" err="1">
                <a:solidFill>
                  <a:srgbClr val="222222"/>
                </a:solidFill>
                <a:effectLst/>
                <a:latin typeface="Harding"/>
              </a:rPr>
              <a:t>hyperparameter</a:t>
            </a:r>
            <a:r>
              <a:rPr lang="en-US" b="0" i="0" u="none" strike="noStrike" dirty="0">
                <a:solidFill>
                  <a:srgbClr val="222222"/>
                </a:solidFill>
                <a:effectLst/>
                <a:latin typeface="Harding"/>
              </a:rPr>
              <a:t> values, and with increasing amounts of random noise (dropout) (see the ‘Generating simulation data’ section in the </a:t>
            </a:r>
            <a:r>
              <a:rPr lang="en-US" b="0" i="0" u="sng" strike="noStrike" dirty="0">
                <a:solidFill>
                  <a:srgbClr val="006699"/>
                </a:solidFill>
                <a:effectLst/>
                <a:latin typeface="Harding"/>
                <a:hlinkClick r:id="rId5"/>
              </a:rPr>
              <a:t>Methods</a:t>
            </a:r>
            <a:r>
              <a:rPr lang="en-US" b="0" i="0" u="none" strike="noStrike" dirty="0">
                <a:solidFill>
                  <a:srgbClr val="222222"/>
                </a:solidFill>
                <a:effectLst/>
                <a:latin typeface="Harding"/>
              </a:rPr>
              <a:t>, and Supplementary Fig. </a:t>
            </a:r>
            <a:r>
              <a:rPr lang="en-US" b="0" i="0" u="sng" strike="noStrike" dirty="0">
                <a:solidFill>
                  <a:srgbClr val="006699"/>
                </a:solidFill>
                <a:effectLst/>
                <a:latin typeface="Harding"/>
                <a:hlinkClick r:id="rId6"/>
              </a:rPr>
              <a:t>3c,d</a:t>
            </a:r>
            <a:r>
              <a:rPr lang="en-US" b="0" i="0" u="none" strike="noStrike" dirty="0">
                <a:solidFill>
                  <a:srgbClr val="222222"/>
                </a:solidFill>
                <a:effectLst/>
                <a:latin typeface="Harding"/>
              </a:rPr>
              <a:t>). For data with 1 or 5% added dropout, ARIs on average were 0.8 or above (or greater than 0.65 for the 20% added dropout data) for the best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fits. We note that this random dropout is in addition to dropout simulated from length-biased sampling. Importantly, without knowledge of true cluster labels, we used Akaike Information Criterion (AIC) scores (a likelihood-based metric of model fit and quality) to determine the most accurate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fits. For other clustering methods, such metrics are not present or provided, making it difficult for users to ascertain which clustering is better.</a:t>
            </a:r>
          </a:p>
          <a:p>
            <a:pPr algn="l"/>
            <a:r>
              <a:rPr lang="en-US" b="0" i="0" u="none" strike="noStrike" dirty="0">
                <a:solidFill>
                  <a:srgbClr val="222222"/>
                </a:solidFill>
                <a:effectLst/>
                <a:latin typeface="Harding"/>
              </a:rPr>
              <a:t>In addition to clustering accuracy,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also recovered the biophysical (Fig. </a:t>
            </a:r>
            <a:r>
              <a:rPr lang="en-US" b="0" i="0" u="sng" strike="noStrike" dirty="0">
                <a:solidFill>
                  <a:srgbClr val="006699"/>
                </a:solidFill>
                <a:effectLst/>
                <a:latin typeface="Harding"/>
                <a:hlinkClick r:id="rId3"/>
              </a:rPr>
              <a:t>2c</a:t>
            </a:r>
            <a:r>
              <a:rPr lang="en-US" b="0" i="0" u="none" strike="noStrike" dirty="0">
                <a:solidFill>
                  <a:srgbClr val="222222"/>
                </a:solidFill>
                <a:effectLst/>
                <a:latin typeface="Harding"/>
              </a:rPr>
              <a:t>, (</a:t>
            </a:r>
            <a:r>
              <a:rPr lang="en-US" b="0" i="0" u="none" strike="noStrike" dirty="0" err="1">
                <a:solidFill>
                  <a:srgbClr val="222222"/>
                </a:solidFill>
                <a:effectLst/>
                <a:latin typeface="Harding"/>
              </a:rPr>
              <a:t>i</a:t>
            </a:r>
            <a:r>
              <a:rPr lang="en-US" b="0" i="0" u="none" strike="noStrike" dirty="0">
                <a:solidFill>
                  <a:srgbClr val="222222"/>
                </a:solidFill>
                <a:effectLst/>
                <a:latin typeface="Harding"/>
              </a:rPr>
              <a:t>)–(iii)) and technical sampling parameters (Supplementary Fig. </a:t>
            </a:r>
            <a:r>
              <a:rPr lang="en-US" b="0" i="0" u="sng" strike="noStrike" dirty="0">
                <a:solidFill>
                  <a:srgbClr val="006699"/>
                </a:solidFill>
                <a:effectLst/>
                <a:latin typeface="Harding"/>
                <a:hlinkClick r:id="rId6"/>
              </a:rPr>
              <a:t>3b</a:t>
            </a:r>
            <a:r>
              <a:rPr lang="en-US" b="0" i="0" u="none" strike="noStrike" dirty="0">
                <a:solidFill>
                  <a:srgbClr val="222222"/>
                </a:solidFill>
                <a:effectLst/>
                <a:latin typeface="Harding"/>
              </a:rPr>
              <a:t>) with high correlation. Spearman and Pearson correlations are denoted by </a:t>
            </a:r>
            <a:r>
              <a:rPr lang="el-GR" b="0" i="1" u="none" strike="noStrike" dirty="0">
                <a:solidFill>
                  <a:srgbClr val="222222"/>
                </a:solidFill>
                <a:effectLst/>
                <a:latin typeface="Harding"/>
              </a:rPr>
              <a:t>ρ</a:t>
            </a:r>
            <a:r>
              <a:rPr lang="el-GR" b="0" i="0" u="none" strike="noStrike" dirty="0">
                <a:solidFill>
                  <a:srgbClr val="222222"/>
                </a:solidFill>
                <a:effectLst/>
                <a:latin typeface="Harding"/>
              </a:rPr>
              <a:t> </a:t>
            </a:r>
            <a:r>
              <a:rPr lang="en-US" b="0" i="0" u="none" strike="noStrike" dirty="0">
                <a:solidFill>
                  <a:srgbClr val="222222"/>
                </a:solidFill>
                <a:effectLst/>
                <a:latin typeface="Harding"/>
              </a:rPr>
              <a:t>and </a:t>
            </a:r>
            <a:r>
              <a:rPr lang="en-US" b="0" i="1" u="none" strike="noStrike" dirty="0">
                <a:solidFill>
                  <a:srgbClr val="222222"/>
                </a:solidFill>
                <a:effectLst/>
                <a:latin typeface="Harding"/>
              </a:rPr>
              <a:t>r</a:t>
            </a:r>
            <a:r>
              <a:rPr lang="en-US" b="0" i="0" u="none" strike="noStrike" dirty="0">
                <a:solidFill>
                  <a:srgbClr val="222222"/>
                </a:solidFill>
                <a:effectLst/>
                <a:latin typeface="Harding"/>
              </a:rPr>
              <a:t>, respectively. For  the inferred parameters for the marker genes of true cluster 2 capture the subtle shifts in burst size and splicing rate as compared with their parameters in other clusters (Fig. </a:t>
            </a:r>
            <a:r>
              <a:rPr lang="en-US" b="0" i="0" u="sng" strike="noStrike" dirty="0">
                <a:solidFill>
                  <a:srgbClr val="006699"/>
                </a:solidFill>
                <a:effectLst/>
                <a:latin typeface="Harding"/>
                <a:hlinkClick r:id="rId3"/>
              </a:rPr>
              <a:t>2c</a:t>
            </a:r>
            <a:r>
              <a:rPr lang="en-US" b="0" i="0" u="none" strike="noStrike" dirty="0">
                <a:solidFill>
                  <a:srgbClr val="222222"/>
                </a:solidFill>
                <a:effectLst/>
                <a:latin typeface="Harding"/>
              </a:rPr>
              <a:t>, (ii) bottom row), and likewise for  markers (Fig. </a:t>
            </a:r>
            <a:r>
              <a:rPr lang="en-US" b="0" i="0" u="sng" strike="noStrike" dirty="0">
                <a:solidFill>
                  <a:srgbClr val="006699"/>
                </a:solidFill>
                <a:effectLst/>
                <a:latin typeface="Harding"/>
                <a:hlinkClick r:id="rId3"/>
              </a:rPr>
              <a:t>2c</a:t>
            </a:r>
            <a:r>
              <a:rPr lang="en-US" b="0" i="0" u="none" strike="noStrike" dirty="0">
                <a:solidFill>
                  <a:srgbClr val="222222"/>
                </a:solidFill>
                <a:effectLst/>
                <a:latin typeface="Harding"/>
              </a:rPr>
              <a:t>, (iii) bottom row). Thus, even for simulations incurring subtle kinetic shifts, </a:t>
            </a:r>
            <a:r>
              <a:rPr lang="en-US" b="0" i="0" u="none" strike="noStrike" dirty="0" err="1">
                <a:solidFill>
                  <a:srgbClr val="222222"/>
                </a:solidFill>
                <a:effectLst/>
                <a:latin typeface="Harding"/>
              </a:rPr>
              <a:t>meK</a:t>
            </a:r>
            <a:r>
              <a:rPr lang="en-US" b="0" i="0" u="none" strike="noStrike" dirty="0">
                <a:solidFill>
                  <a:srgbClr val="222222"/>
                </a:solidFill>
                <a:effectLst/>
                <a:latin typeface="Harding"/>
              </a:rPr>
              <a:t>-means recovers the correct clusters and parameters.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p:txBody>
      </p:sp>
      <p:sp>
        <p:nvSpPr>
          <p:cNvPr id="4" name="Slide Number Placeholder 3">
            <a:extLst>
              <a:ext uri="{FF2B5EF4-FFF2-40B4-BE49-F238E27FC236}">
                <a16:creationId xmlns:a16="http://schemas.microsoft.com/office/drawing/2014/main" id="{8AE290DC-CB65-EFE0-F0E1-F8BEC4833C76}"/>
              </a:ext>
            </a:extLst>
          </p:cNvPr>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1409094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70F99-BEC6-51DC-901D-7045EB3C2E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105A0C-99EA-B21D-0A58-0566B2030C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9C9844-398C-4298-E8D5-6559075658EB}"/>
              </a:ext>
            </a:extLst>
          </p:cNvPr>
          <p:cNvSpPr>
            <a:spLocks noGrp="1"/>
          </p:cNvSpPr>
          <p:nvPr>
            <p:ph type="body" idx="1"/>
          </p:nvPr>
        </p:nvSpPr>
        <p:spPr/>
        <p:txBody>
          <a:bodyPr/>
          <a:lstStyle/>
          <a:p>
            <a:r>
              <a:rPr lang="en-US" dirty="0">
                <a:solidFill>
                  <a:srgbClr val="000000"/>
                </a:solidFill>
                <a:effectLst/>
                <a:latin typeface="Helvetica" pitchFamily="2" charset="0"/>
              </a:rPr>
              <a:t>benchmark biological datasets with ground truth clusters or clusters from manual curation</a:t>
            </a:r>
          </a:p>
          <a:p>
            <a:endParaRPr lang="en-US" dirty="0">
              <a:solidFill>
                <a:srgbClr val="000000"/>
              </a:solidFill>
              <a:effectLst/>
              <a:latin typeface="Helvetica" pitchFamily="2" charset="0"/>
            </a:endParaRPr>
          </a:p>
          <a:p>
            <a:r>
              <a:rPr lang="en-US" dirty="0">
                <a:solidFill>
                  <a:srgbClr val="000000"/>
                </a:solidFill>
                <a:effectLst/>
                <a:latin typeface="Helvetica" pitchFamily="2" charset="0"/>
              </a:rPr>
              <a:t>two </a:t>
            </a:r>
            <a:r>
              <a:rPr lang="en-US" dirty="0" err="1">
                <a:solidFill>
                  <a:srgbClr val="000000"/>
                </a:solidFill>
                <a:effectLst/>
                <a:latin typeface="Helvetica" pitchFamily="2" charset="0"/>
              </a:rPr>
              <a:t>scMixology</a:t>
            </a:r>
            <a:endParaRPr lang="en-US" dirty="0">
              <a:solidFill>
                <a:srgbClr val="000000"/>
              </a:solidFill>
              <a:effectLst/>
              <a:latin typeface="Helvetica" pitchFamily="2" charset="0"/>
            </a:endParaRPr>
          </a:p>
          <a:p>
            <a:r>
              <a:rPr lang="en-US" dirty="0">
                <a:solidFill>
                  <a:srgbClr val="000000"/>
                </a:solidFill>
                <a:effectLst/>
                <a:latin typeface="Helvetica" pitchFamily="2" charset="0"/>
              </a:rPr>
              <a:t>datasets</a:t>
            </a:r>
            <a:r>
              <a:rPr lang="en-US" dirty="0">
                <a:solidFill>
                  <a:srgbClr val="0A5494"/>
                </a:solidFill>
                <a:effectLst/>
                <a:latin typeface="Helvetica" pitchFamily="2" charset="0"/>
              </a:rPr>
              <a:t>21</a:t>
            </a:r>
            <a:r>
              <a:rPr lang="en-US" dirty="0">
                <a:solidFill>
                  <a:srgbClr val="000000"/>
                </a:solidFill>
                <a:effectLst/>
                <a:latin typeface="Helvetica" pitchFamily="2" charset="0"/>
              </a:rPr>
              <a:t>, a mix of three or five human lung adenocarcinoma lines</a:t>
            </a:r>
          </a:p>
          <a:p>
            <a:r>
              <a:rPr lang="en-US" dirty="0">
                <a:solidFill>
                  <a:srgbClr val="000000"/>
                </a:solidFill>
                <a:effectLst/>
                <a:latin typeface="Helvetica" pitchFamily="2" charset="0"/>
              </a:rPr>
              <a:t>(3cl and 5cl, respectively), and two Allen Institute mouse primary</a:t>
            </a:r>
          </a:p>
          <a:p>
            <a:r>
              <a:rPr lang="en-US" dirty="0">
                <a:solidFill>
                  <a:srgbClr val="000000"/>
                </a:solidFill>
                <a:effectLst/>
                <a:latin typeface="Helvetica" pitchFamily="2" charset="0"/>
              </a:rPr>
              <a:t>motor cortex (</a:t>
            </a:r>
            <a:r>
              <a:rPr lang="en-US" dirty="0" err="1">
                <a:solidFill>
                  <a:srgbClr val="000000"/>
                </a:solidFill>
                <a:effectLst/>
                <a:latin typeface="Helvetica" pitchFamily="2" charset="0"/>
              </a:rPr>
              <a:t>MOp</a:t>
            </a:r>
            <a:r>
              <a:rPr lang="en-US" dirty="0">
                <a:solidFill>
                  <a:srgbClr val="000000"/>
                </a:solidFill>
                <a:effectLst/>
                <a:latin typeface="Helvetica" pitchFamily="2" charset="0"/>
              </a:rPr>
              <a:t>) datasets, an </a:t>
            </a:r>
            <a:r>
              <a:rPr lang="en-US" dirty="0" err="1">
                <a:solidFill>
                  <a:srgbClr val="000000"/>
                </a:solidFill>
                <a:effectLst/>
                <a:latin typeface="Helvetica" pitchFamily="2" charset="0"/>
              </a:rPr>
              <a:t>scRNA</a:t>
            </a:r>
            <a:r>
              <a:rPr lang="en-US" dirty="0">
                <a:solidFill>
                  <a:srgbClr val="000000"/>
                </a:solidFill>
                <a:effectLst/>
                <a:latin typeface="Helvetica" pitchFamily="2" charset="0"/>
              </a:rPr>
              <a:t>-seq dataset (</a:t>
            </a:r>
            <a:r>
              <a:rPr lang="en-US" dirty="0" err="1">
                <a:solidFill>
                  <a:srgbClr val="000000"/>
                </a:solidFill>
                <a:effectLst/>
                <a:latin typeface="Helvetica" pitchFamily="2" charset="0"/>
              </a:rPr>
              <a:t>MOp_sc</a:t>
            </a:r>
            <a:r>
              <a:rPr lang="en-US" dirty="0">
                <a:solidFill>
                  <a:srgbClr val="000000"/>
                </a:solidFill>
                <a:effectLst/>
                <a:latin typeface="Helvetica" pitchFamily="2" charset="0"/>
              </a:rPr>
              <a:t>) and</a:t>
            </a:r>
          </a:p>
          <a:p>
            <a:r>
              <a:rPr lang="en-US" dirty="0">
                <a:solidFill>
                  <a:srgbClr val="000000"/>
                </a:solidFill>
                <a:effectLst/>
                <a:latin typeface="Helvetica" pitchFamily="2" charset="0"/>
              </a:rPr>
              <a:t>an snRNA-seq dataset (single-nucleus RNA-seq, </a:t>
            </a:r>
            <a:r>
              <a:rPr lang="en-US" dirty="0" err="1">
                <a:solidFill>
                  <a:srgbClr val="000000"/>
                </a:solidFill>
                <a:effectLst/>
                <a:latin typeface="Helvetica" pitchFamily="2" charset="0"/>
              </a:rPr>
              <a:t>MOp_sn</a:t>
            </a:r>
            <a:r>
              <a:rPr lang="en-US" dirty="0">
                <a:solidFill>
                  <a:srgbClr val="000000"/>
                </a:solidFill>
                <a:effectLst/>
                <a:latin typeface="Helvetica" pitchFamily="2" charset="0"/>
              </a:rPr>
              <a:t>)</a:t>
            </a:r>
            <a:r>
              <a:rPr lang="en-US" dirty="0">
                <a:solidFill>
                  <a:srgbClr val="0A5494"/>
                </a:solidFill>
                <a:effectLst/>
                <a:latin typeface="Helvetica" pitchFamily="2" charset="0"/>
              </a:rPr>
              <a:t>14</a:t>
            </a:r>
            <a:r>
              <a:rPr lang="en-US" dirty="0">
                <a:solidFill>
                  <a:srgbClr val="000000"/>
                </a:solidFill>
                <a:effectLst/>
                <a:latin typeface="Helvetica" pitchFamily="2" charset="0"/>
              </a:rPr>
              <a:t> (Fig. </a:t>
            </a:r>
            <a:r>
              <a:rPr lang="en-US" dirty="0">
                <a:solidFill>
                  <a:srgbClr val="0A5494"/>
                </a:solidFill>
                <a:effectLst/>
                <a:latin typeface="Helvetica" pitchFamily="2" charset="0"/>
              </a:rPr>
              <a:t>3a</a:t>
            </a:r>
            <a:r>
              <a:rPr lang="en-US" dirty="0">
                <a:solidFill>
                  <a:srgbClr val="000000"/>
                </a:solidFill>
                <a:effectLst/>
                <a:latin typeface="Helvetica" pitchFamily="2" charset="0"/>
              </a:rPr>
              <a:t>) Datasets were filtered for highly variable genes (HVGs) with SCANPY</a:t>
            </a:r>
            <a:r>
              <a:rPr lang="en-US" dirty="0">
                <a:solidFill>
                  <a:srgbClr val="0A5494"/>
                </a:solidFill>
                <a:effectLst/>
                <a:latin typeface="Helvetica" pitchFamily="2" charset="0"/>
              </a:rPr>
              <a:t>39</a:t>
            </a:r>
            <a:r>
              <a:rPr lang="en-US" dirty="0">
                <a:solidFill>
                  <a:srgbClr val="000000"/>
                </a:solidFill>
                <a:effectLst/>
                <a:latin typeface="Helvetica" pitchFamily="2" charset="0"/>
              </a:rPr>
              <a:t> and then filtered for </a:t>
            </a:r>
            <a:r>
              <a:rPr lang="en-US" dirty="0" err="1">
                <a:solidFill>
                  <a:srgbClr val="000000"/>
                </a:solidFill>
                <a:effectLst/>
                <a:latin typeface="Helvetica" pitchFamily="2" charset="0"/>
              </a:rPr>
              <a:t>overdispersed</a:t>
            </a:r>
            <a:r>
              <a:rPr lang="en-US" dirty="0">
                <a:solidFill>
                  <a:srgbClr val="000000"/>
                </a:solidFill>
                <a:effectLst/>
                <a:latin typeface="Helvetica" pitchFamily="2" charset="0"/>
              </a:rPr>
              <a:t> genes with sufficient U, S counts</a:t>
            </a:r>
          </a:p>
          <a:p>
            <a:endParaRPr lang="en-US" dirty="0">
              <a:solidFill>
                <a:srgbClr val="000000"/>
              </a:solidFill>
              <a:effectLst/>
              <a:latin typeface="Helvetica" pitchFamily="2" charset="0"/>
            </a:endParaRPr>
          </a:p>
          <a:p>
            <a:endParaRPr lang="en-US" dirty="0">
              <a:solidFill>
                <a:srgbClr val="000000"/>
              </a:solidFill>
              <a:effectLst/>
              <a:latin typeface="Helvetica" pitchFamily="2" charset="0"/>
            </a:endParaRPr>
          </a:p>
          <a:p>
            <a:endParaRPr lang="en-US"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A3E430AA-4577-6BA3-D2AA-D61A26AE98FE}"/>
              </a:ext>
            </a:extLst>
          </p:cNvPr>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4177666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4E36C-451F-3DFD-552D-B78A04A355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B732D3-50B5-A0EE-30E2-91C20AED07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795921-A47A-4551-F641-D3C94078F39C}"/>
              </a:ext>
            </a:extLst>
          </p:cNvPr>
          <p:cNvSpPr>
            <a:spLocks noGrp="1"/>
          </p:cNvSpPr>
          <p:nvPr>
            <p:ph type="body" idx="1"/>
          </p:nvPr>
        </p:nvSpPr>
        <p:spPr/>
        <p:txBody>
          <a:bodyPr/>
          <a:lstStyle/>
          <a:p>
            <a:r>
              <a:rPr lang="en-US" dirty="0">
                <a:solidFill>
                  <a:srgbClr val="000000"/>
                </a:solidFill>
                <a:effectLst/>
                <a:latin typeface="Helvetica" pitchFamily="2" charset="0"/>
              </a:rPr>
              <a:t>clustered testicular germ</a:t>
            </a:r>
          </a:p>
          <a:p>
            <a:r>
              <a:rPr lang="en-US" dirty="0">
                <a:solidFill>
                  <a:srgbClr val="000000"/>
                </a:solidFill>
                <a:effectLst/>
                <a:latin typeface="Helvetica" pitchFamily="2" charset="0"/>
              </a:rPr>
              <a:t>cells from early and later stages of development (E11.5 and E13.5) to</a:t>
            </a:r>
          </a:p>
          <a:p>
            <a:r>
              <a:rPr lang="en-US" dirty="0">
                <a:solidFill>
                  <a:srgbClr val="000000"/>
                </a:solidFill>
                <a:effectLst/>
                <a:latin typeface="Helvetica" pitchFamily="2" charset="0"/>
              </a:rPr>
              <a:t>explicitly model dynamics and identify cells in different states of </a:t>
            </a:r>
            <a:r>
              <a:rPr lang="en-US" dirty="0" err="1">
                <a:solidFill>
                  <a:srgbClr val="000000"/>
                </a:solidFill>
                <a:effectLst/>
                <a:latin typeface="Helvetica" pitchFamily="2" charset="0"/>
              </a:rPr>
              <a:t>matu</a:t>
            </a:r>
            <a:r>
              <a:rPr lang="en-US" dirty="0">
                <a:solidFill>
                  <a:srgbClr val="000000"/>
                </a:solidFill>
                <a:effectLst/>
                <a:latin typeface="Helvetica" pitchFamily="2" charset="0"/>
              </a:rPr>
              <a:t>-</a:t>
            </a:r>
          </a:p>
          <a:p>
            <a:r>
              <a:rPr lang="en-US" dirty="0">
                <a:solidFill>
                  <a:srgbClr val="000000"/>
                </a:solidFill>
                <a:effectLst/>
                <a:latin typeface="Helvetica" pitchFamily="2" charset="0"/>
              </a:rPr>
              <a:t>ration and kinetic regulation</a:t>
            </a:r>
            <a:r>
              <a:rPr lang="en-US" dirty="0">
                <a:solidFill>
                  <a:srgbClr val="0A5494"/>
                </a:solidFill>
                <a:effectLst/>
                <a:latin typeface="Helvetica" pitchFamily="2" charset="0"/>
              </a:rPr>
              <a:t>28</a:t>
            </a:r>
            <a:endParaRPr lang="en-US" dirty="0">
              <a:solidFill>
                <a:srgbClr val="000000"/>
              </a:solidFill>
              <a:effectLst/>
              <a:latin typeface="Helvetica" pitchFamily="2" charset="0"/>
            </a:endParaRPr>
          </a:p>
          <a:p>
            <a:r>
              <a:rPr lang="en-US" dirty="0">
                <a:solidFill>
                  <a:srgbClr val="000000"/>
                </a:solidFill>
                <a:effectLst/>
                <a:latin typeface="Helvetica" pitchFamily="2" charset="0"/>
              </a:rPr>
              <a:t>.</a:t>
            </a:r>
          </a:p>
          <a:p>
            <a:r>
              <a:rPr lang="en-US" dirty="0">
                <a:solidFill>
                  <a:srgbClr val="000000"/>
                </a:solidFill>
                <a:effectLst/>
                <a:latin typeface="Helvetica" pitchFamily="2" charset="0"/>
              </a:rPr>
              <a:t>We found four clusters of cells containing differing proportions</a:t>
            </a:r>
          </a:p>
          <a:p>
            <a:r>
              <a:rPr lang="en-US" dirty="0">
                <a:solidFill>
                  <a:srgbClr val="000000"/>
                </a:solidFill>
                <a:effectLst/>
                <a:latin typeface="Helvetica" pitchFamily="2" charset="0"/>
              </a:rPr>
              <a:t>of early and later stage cells (Fig. </a:t>
            </a:r>
            <a:r>
              <a:rPr lang="en-US" dirty="0">
                <a:solidFill>
                  <a:srgbClr val="0A5494"/>
                </a:solidFill>
                <a:effectLst/>
                <a:latin typeface="Helvetica" pitchFamily="2" charset="0"/>
              </a:rPr>
              <a:t>4a</a:t>
            </a:r>
            <a:r>
              <a:rPr lang="en-US" dirty="0">
                <a:solidFill>
                  <a:srgbClr val="000000"/>
                </a:solidFill>
                <a:effectLst/>
                <a:latin typeface="Helvetica" pitchFamily="2" charset="0"/>
              </a:rPr>
              <a:t>, (</a:t>
            </a:r>
            <a:r>
              <a:rPr lang="en-US" dirty="0" err="1">
                <a:solidFill>
                  <a:srgbClr val="000000"/>
                </a:solidFill>
                <a:effectLst/>
                <a:latin typeface="Helvetica" pitchFamily="2" charset="0"/>
              </a:rPr>
              <a:t>i</a:t>
            </a:r>
            <a:r>
              <a:rPr lang="en-US" dirty="0">
                <a:solidFill>
                  <a:srgbClr val="000000"/>
                </a:solidFill>
                <a:effectLst/>
                <a:latin typeface="Helvetica" pitchFamily="2" charset="0"/>
              </a:rPr>
              <a:t>)), using the AIC score to choose</a:t>
            </a:r>
          </a:p>
          <a:p>
            <a:r>
              <a:rPr lang="en-US" dirty="0">
                <a:solidFill>
                  <a:srgbClr val="000000"/>
                </a:solidFill>
                <a:effectLst/>
                <a:latin typeface="Helvetica" pitchFamily="2" charset="0"/>
              </a:rPr>
              <a:t>between </a:t>
            </a: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results at several values of K (Supplementary</a:t>
            </a:r>
          </a:p>
          <a:p>
            <a:r>
              <a:rPr lang="en-US" dirty="0">
                <a:solidFill>
                  <a:srgbClr val="000000"/>
                </a:solidFill>
                <a:effectLst/>
                <a:latin typeface="Helvetica" pitchFamily="2" charset="0"/>
              </a:rPr>
              <a:t>Fig. 7a) (see the ‘Marker gene assessment and rejection statistics’ sec-</a:t>
            </a:r>
          </a:p>
          <a:p>
            <a:r>
              <a:rPr lang="en-US" dirty="0" err="1">
                <a:solidFill>
                  <a:srgbClr val="000000"/>
                </a:solidFill>
                <a:effectLst/>
                <a:latin typeface="Helvetica" pitchFamily="2" charset="0"/>
              </a:rPr>
              <a:t>tion</a:t>
            </a:r>
            <a:r>
              <a:rPr lang="en-US" dirty="0">
                <a:solidFill>
                  <a:srgbClr val="000000"/>
                </a:solidFill>
                <a:effectLst/>
                <a:latin typeface="Helvetica" pitchFamily="2" charset="0"/>
              </a:rPr>
              <a:t> in the Methods). For data where more heterogeneity is expected,</a:t>
            </a:r>
          </a:p>
          <a:p>
            <a:r>
              <a:rPr lang="en-US" dirty="0">
                <a:solidFill>
                  <a:srgbClr val="000000"/>
                </a:solidFill>
                <a:effectLst/>
                <a:latin typeface="Helvetica" pitchFamily="2" charset="0"/>
              </a:rPr>
              <a:t>the AIC also determines when higher K fits are preferable (</a:t>
            </a:r>
            <a:r>
              <a:rPr lang="en-US" dirty="0" err="1">
                <a:solidFill>
                  <a:srgbClr val="000000"/>
                </a:solidFill>
                <a:effectLst/>
                <a:latin typeface="Helvetica" pitchFamily="2" charset="0"/>
              </a:rPr>
              <a:t>Supplemen</a:t>
            </a:r>
            <a:r>
              <a:rPr lang="en-US" dirty="0">
                <a:solidFill>
                  <a:srgbClr val="000000"/>
                </a:solidFill>
                <a:effectLst/>
                <a:latin typeface="Helvetica" pitchFamily="2" charset="0"/>
              </a:rPr>
              <a:t>-</a:t>
            </a:r>
          </a:p>
          <a:p>
            <a:r>
              <a:rPr lang="en-US" dirty="0" err="1">
                <a:solidFill>
                  <a:srgbClr val="000000"/>
                </a:solidFill>
                <a:effectLst/>
                <a:latin typeface="Helvetica" pitchFamily="2" charset="0"/>
              </a:rPr>
              <a:t>tary</a:t>
            </a:r>
            <a:r>
              <a:rPr lang="en-US" dirty="0">
                <a:solidFill>
                  <a:srgbClr val="000000"/>
                </a:solidFill>
                <a:effectLst/>
                <a:latin typeface="Helvetica" pitchFamily="2" charset="0"/>
              </a:rPr>
              <a:t> Fig. 7a,b). In comparing the cluster with the largest number of</a:t>
            </a:r>
          </a:p>
          <a:p>
            <a:r>
              <a:rPr lang="en-US" dirty="0">
                <a:solidFill>
                  <a:srgbClr val="000000"/>
                </a:solidFill>
                <a:effectLst/>
                <a:latin typeface="Helvetica" pitchFamily="2" charset="0"/>
              </a:rPr>
              <a:t>E13.5 cells to the cluster of only E11.5 cells (inferred clusters 4 versus 1),</a:t>
            </a:r>
          </a:p>
          <a:p>
            <a:r>
              <a:rPr lang="en-US" dirty="0">
                <a:solidFill>
                  <a:srgbClr val="000000"/>
                </a:solidFill>
                <a:effectLst/>
                <a:latin typeface="Helvetica" pitchFamily="2" charset="0"/>
              </a:rPr>
              <a:t>DE-</a:t>
            </a:r>
            <a:r>
              <a:rPr lang="el-GR" dirty="0">
                <a:solidFill>
                  <a:srgbClr val="000000"/>
                </a:solidFill>
                <a:effectLst/>
                <a:latin typeface="Helvetica" pitchFamily="2" charset="0"/>
              </a:rPr>
              <a:t>θ </a:t>
            </a:r>
            <a:r>
              <a:rPr lang="en-US" dirty="0">
                <a:solidFill>
                  <a:srgbClr val="000000"/>
                </a:solidFill>
                <a:effectLst/>
                <a:latin typeface="Helvetica" pitchFamily="2" charset="0"/>
              </a:rPr>
              <a:t>analysis extracted the known pluripotency marker Nanog and the</a:t>
            </a:r>
          </a:p>
          <a:p>
            <a:r>
              <a:rPr lang="en-US" dirty="0">
                <a:solidFill>
                  <a:srgbClr val="000000"/>
                </a:solidFill>
                <a:effectLst/>
                <a:latin typeface="Helvetica" pitchFamily="2" charset="0"/>
              </a:rPr>
              <a:t>cell-cycle-control-related Ccnd3 gene as early stage markers, both of</a:t>
            </a:r>
          </a:p>
          <a:p>
            <a:r>
              <a:rPr lang="en-US" dirty="0">
                <a:solidFill>
                  <a:srgbClr val="000000"/>
                </a:solidFill>
                <a:effectLst/>
                <a:latin typeface="Helvetica" pitchFamily="2" charset="0"/>
              </a:rPr>
              <a:t>which are downregulated in maturing testicular germ cells</a:t>
            </a:r>
            <a:r>
              <a:rPr lang="en-US" dirty="0">
                <a:solidFill>
                  <a:srgbClr val="0A5494"/>
                </a:solidFill>
                <a:effectLst/>
                <a:latin typeface="Helvetica" pitchFamily="2" charset="0"/>
              </a:rPr>
              <a:t>28</a:t>
            </a:r>
            <a:r>
              <a:rPr lang="en-US" dirty="0">
                <a:solidFill>
                  <a:srgbClr val="000000"/>
                </a:solidFill>
                <a:effectLst/>
                <a:latin typeface="Helvetica" pitchFamily="2" charset="0"/>
              </a:rPr>
              <a:t> (Fig. </a:t>
            </a:r>
            <a:r>
              <a:rPr lang="en-US" dirty="0">
                <a:solidFill>
                  <a:srgbClr val="0A5494"/>
                </a:solidFill>
                <a:effectLst/>
                <a:latin typeface="Helvetica" pitchFamily="2" charset="0"/>
              </a:rPr>
              <a:t>4a</a:t>
            </a:r>
            <a:r>
              <a:rPr lang="en-US" dirty="0">
                <a:solidFill>
                  <a:srgbClr val="000000"/>
                </a:solidFill>
                <a:effectLst/>
                <a:latin typeface="Helvetica" pitchFamily="2" charset="0"/>
              </a:rPr>
              <a:t>, (ii)).</a:t>
            </a:r>
          </a:p>
          <a:p>
            <a:r>
              <a:rPr lang="en-US" dirty="0">
                <a:solidFill>
                  <a:srgbClr val="000000"/>
                </a:solidFill>
                <a:effectLst/>
                <a:latin typeface="Helvetica" pitchFamily="2" charset="0"/>
              </a:rPr>
              <a:t>In the E13.5-dominated cluster, Lefty1, a gene associated with axis</a:t>
            </a:r>
          </a:p>
          <a:p>
            <a:r>
              <a:rPr lang="en-US" dirty="0">
                <a:solidFill>
                  <a:srgbClr val="000000"/>
                </a:solidFill>
                <a:effectLst/>
                <a:latin typeface="Helvetica" pitchFamily="2" charset="0"/>
              </a:rPr>
              <a:t>specification, displayed lowered burst size but increased splicing and</a:t>
            </a:r>
          </a:p>
          <a:p>
            <a:r>
              <a:rPr lang="en-US" dirty="0">
                <a:solidFill>
                  <a:srgbClr val="000000"/>
                </a:solidFill>
                <a:effectLst/>
                <a:latin typeface="Helvetica" pitchFamily="2" charset="0"/>
              </a:rPr>
              <a:t>lowered degradation, whereas Hormad2, a gene implicated in </a:t>
            </a:r>
            <a:r>
              <a:rPr lang="en-US" dirty="0" err="1">
                <a:solidFill>
                  <a:srgbClr val="000000"/>
                </a:solidFill>
                <a:effectLst/>
                <a:latin typeface="Helvetica" pitchFamily="2" charset="0"/>
              </a:rPr>
              <a:t>regu</a:t>
            </a:r>
            <a:r>
              <a:rPr lang="en-US" dirty="0">
                <a:solidFill>
                  <a:srgbClr val="000000"/>
                </a:solidFill>
                <a:effectLst/>
                <a:latin typeface="Helvetica" pitchFamily="2" charset="0"/>
              </a:rPr>
              <a:t>-</a:t>
            </a:r>
          </a:p>
          <a:p>
            <a:r>
              <a:rPr lang="en-US" dirty="0" err="1">
                <a:solidFill>
                  <a:srgbClr val="000000"/>
                </a:solidFill>
                <a:effectLst/>
                <a:latin typeface="Helvetica" pitchFamily="2" charset="0"/>
              </a:rPr>
              <a:t>lating</a:t>
            </a:r>
            <a:r>
              <a:rPr lang="en-US" dirty="0">
                <a:solidFill>
                  <a:srgbClr val="000000"/>
                </a:solidFill>
                <a:effectLst/>
                <a:latin typeface="Helvetica" pitchFamily="2" charset="0"/>
              </a:rPr>
              <a:t> mammalian meiosis</a:t>
            </a:r>
            <a:r>
              <a:rPr lang="en-US" dirty="0">
                <a:solidFill>
                  <a:srgbClr val="0A5494"/>
                </a:solidFill>
                <a:effectLst/>
                <a:latin typeface="Helvetica" pitchFamily="2" charset="0"/>
              </a:rPr>
              <a:t>47</a:t>
            </a:r>
            <a:r>
              <a:rPr lang="en-US" dirty="0">
                <a:solidFill>
                  <a:srgbClr val="000000"/>
                </a:solidFill>
                <a:effectLst/>
                <a:latin typeface="Helvetica" pitchFamily="2" charset="0"/>
              </a:rPr>
              <a:t>, displayed both decreased splicing and</a:t>
            </a:r>
          </a:p>
          <a:p>
            <a:r>
              <a:rPr lang="en-US" dirty="0">
                <a:solidFill>
                  <a:srgbClr val="000000"/>
                </a:solidFill>
                <a:effectLst/>
                <a:latin typeface="Helvetica" pitchFamily="2" charset="0"/>
              </a:rPr>
              <a:t>degradation (suggesting a likely increase in its transcription rate k) in</a:t>
            </a:r>
          </a:p>
          <a:p>
            <a:r>
              <a:rPr lang="en-US" dirty="0">
                <a:solidFill>
                  <a:srgbClr val="000000"/>
                </a:solidFill>
                <a:effectLst/>
                <a:latin typeface="Helvetica" pitchFamily="2" charset="0"/>
              </a:rPr>
              <a:t>this cluster, where spliced expression fold change was not discernible</a:t>
            </a:r>
          </a:p>
          <a:p>
            <a:r>
              <a:rPr lang="en-US" dirty="0">
                <a:solidFill>
                  <a:srgbClr val="000000"/>
                </a:solidFill>
                <a:effectLst/>
                <a:latin typeface="Helvetica" pitchFamily="2" charset="0"/>
              </a:rPr>
              <a:t>(Fig. </a:t>
            </a:r>
            <a:r>
              <a:rPr lang="en-US" dirty="0">
                <a:solidFill>
                  <a:srgbClr val="0A5494"/>
                </a:solidFill>
                <a:effectLst/>
                <a:latin typeface="Helvetica" pitchFamily="2" charset="0"/>
              </a:rPr>
              <a:t>4a</a:t>
            </a:r>
            <a:r>
              <a:rPr lang="en-US" dirty="0">
                <a:solidFill>
                  <a:srgbClr val="000000"/>
                </a:solidFill>
                <a:effectLst/>
                <a:latin typeface="Helvetica" pitchFamily="2" charset="0"/>
              </a:rPr>
              <a:t>, (iii)).</a:t>
            </a:r>
          </a:p>
          <a:p>
            <a:r>
              <a:rPr lang="en-US" dirty="0">
                <a:solidFill>
                  <a:srgbClr val="000000"/>
                </a:solidFill>
                <a:effectLst/>
                <a:latin typeface="Helvetica" pitchFamily="2" charset="0"/>
              </a:rPr>
              <a:t>Clusters also demonstrated graded expression of germ cell</a:t>
            </a:r>
          </a:p>
          <a:p>
            <a:r>
              <a:rPr lang="en-US" dirty="0">
                <a:solidFill>
                  <a:srgbClr val="000000"/>
                </a:solidFill>
                <a:effectLst/>
                <a:latin typeface="Helvetica" pitchFamily="2" charset="0"/>
              </a:rPr>
              <a:t>maturation markers: displaying decreasing expression of the pluri-</a:t>
            </a:r>
          </a:p>
          <a:p>
            <a:r>
              <a:rPr lang="en-US" dirty="0">
                <a:solidFill>
                  <a:srgbClr val="000000"/>
                </a:solidFill>
                <a:effectLst/>
                <a:latin typeface="Helvetica" pitchFamily="2" charset="0"/>
              </a:rPr>
              <a:t>potency marker Nanog, and increasing expression of male-specific</a:t>
            </a:r>
          </a:p>
          <a:p>
            <a:r>
              <a:rPr lang="en-US" dirty="0">
                <a:solidFill>
                  <a:srgbClr val="000000"/>
                </a:solidFill>
                <a:effectLst/>
                <a:latin typeface="Helvetica" pitchFamily="2" charset="0"/>
              </a:rPr>
              <a:t>markers in gametogenesis, Nanos2 and Piwil4 (Fig. </a:t>
            </a:r>
            <a:r>
              <a:rPr lang="en-US" dirty="0">
                <a:solidFill>
                  <a:srgbClr val="0A5494"/>
                </a:solidFill>
                <a:effectLst/>
                <a:latin typeface="Helvetica" pitchFamily="2" charset="0"/>
              </a:rPr>
              <a:t>4a</a:t>
            </a:r>
            <a:r>
              <a:rPr lang="en-US" dirty="0">
                <a:solidFill>
                  <a:srgbClr val="000000"/>
                </a:solidFill>
                <a:effectLst/>
                <a:latin typeface="Helvetica" pitchFamily="2" charset="0"/>
              </a:rPr>
              <a:t>, (iii) left).</a:t>
            </a:r>
          </a:p>
          <a:p>
            <a:r>
              <a:rPr lang="en-US" dirty="0">
                <a:solidFill>
                  <a:srgbClr val="000000"/>
                </a:solidFill>
                <a:effectLst/>
                <a:latin typeface="Helvetica" pitchFamily="2" charset="0"/>
              </a:rPr>
              <a:t>Spermatogenesis-related genes such as Bnc2 and cell-cycle-related</a:t>
            </a:r>
          </a:p>
          <a:p>
            <a:r>
              <a:rPr lang="en-US" dirty="0">
                <a:solidFill>
                  <a:srgbClr val="000000"/>
                </a:solidFill>
                <a:effectLst/>
                <a:latin typeface="Helvetica" pitchFamily="2" charset="0"/>
              </a:rPr>
              <a:t>Ccnd3 also showed decreasing splicing over the clusters (Fig. </a:t>
            </a:r>
            <a:r>
              <a:rPr lang="en-US" dirty="0">
                <a:solidFill>
                  <a:srgbClr val="0A5494"/>
                </a:solidFill>
                <a:effectLst/>
                <a:latin typeface="Helvetica" pitchFamily="2" charset="0"/>
              </a:rPr>
              <a:t>4a</a:t>
            </a:r>
            <a:r>
              <a:rPr lang="en-US" dirty="0">
                <a:solidFill>
                  <a:srgbClr val="000000"/>
                </a:solidFill>
                <a:effectLst/>
                <a:latin typeface="Helvetica" pitchFamily="2" charset="0"/>
              </a:rPr>
              <a:t>, (iii)</a:t>
            </a:r>
          </a:p>
          <a:p>
            <a:r>
              <a:rPr lang="en-US" dirty="0">
                <a:solidFill>
                  <a:srgbClr val="000000"/>
                </a:solidFill>
                <a:effectLst/>
                <a:latin typeface="Helvetica" pitchFamily="2" charset="0"/>
              </a:rPr>
              <a:t>right), matching previous literature on their increased intronic counts/</a:t>
            </a:r>
          </a:p>
          <a:p>
            <a:r>
              <a:rPr lang="en-US" dirty="0">
                <a:solidFill>
                  <a:srgbClr val="000000"/>
                </a:solidFill>
                <a:effectLst/>
                <a:latin typeface="Helvetica" pitchFamily="2" charset="0"/>
              </a:rPr>
              <a:t>intron-retention during spermatogenesis</a:t>
            </a:r>
            <a:r>
              <a:rPr lang="en-US" dirty="0">
                <a:solidFill>
                  <a:srgbClr val="0A5494"/>
                </a:solidFill>
                <a:effectLst/>
                <a:latin typeface="Helvetica" pitchFamily="2" charset="0"/>
              </a:rPr>
              <a:t>28</a:t>
            </a:r>
            <a:r>
              <a:rPr lang="en-US" dirty="0">
                <a:solidFill>
                  <a:srgbClr val="000000"/>
                </a:solidFill>
                <a:effectLst/>
                <a:latin typeface="Helvetica" pitchFamily="2" charset="0"/>
              </a:rPr>
              <a:t>. We also uncovered genes</a:t>
            </a:r>
          </a:p>
          <a:p>
            <a:r>
              <a:rPr lang="en-US" dirty="0">
                <a:solidFill>
                  <a:srgbClr val="000000"/>
                </a:solidFill>
                <a:effectLst/>
                <a:latin typeface="Helvetica" pitchFamily="2" charset="0"/>
              </a:rPr>
              <a:t>with increasing splicing dynamics, such as the phosphatase-encoding</a:t>
            </a:r>
          </a:p>
          <a:p>
            <a:r>
              <a:rPr lang="en-US" dirty="0" err="1">
                <a:solidFill>
                  <a:srgbClr val="000000"/>
                </a:solidFill>
                <a:effectLst/>
                <a:latin typeface="Helvetica" pitchFamily="2" charset="0"/>
              </a:rPr>
              <a:t>Ptpre</a:t>
            </a:r>
            <a:r>
              <a:rPr lang="en-US" dirty="0">
                <a:solidFill>
                  <a:srgbClr val="000000"/>
                </a:solidFill>
                <a:effectLst/>
                <a:latin typeface="Helvetica" pitchFamily="2" charset="0"/>
              </a:rPr>
              <a:t>, which has roles in signal transduction and cell differentiation</a:t>
            </a:r>
            <a:r>
              <a:rPr lang="en-US" dirty="0">
                <a:solidFill>
                  <a:srgbClr val="0A5494"/>
                </a:solidFill>
                <a:effectLst/>
                <a:latin typeface="Helvetica" pitchFamily="2" charset="0"/>
              </a:rPr>
              <a:t>48</a:t>
            </a:r>
            <a:endParaRPr lang="en-US" dirty="0">
              <a:solidFill>
                <a:srgbClr val="000000"/>
              </a:solidFill>
              <a:effectLst/>
              <a:latin typeface="Helvetica" pitchFamily="2" charset="0"/>
            </a:endParaRPr>
          </a:p>
          <a:p>
            <a:r>
              <a:rPr lang="en-US" dirty="0">
                <a:solidFill>
                  <a:srgbClr val="000000"/>
                </a:solidFill>
                <a:effectLst/>
                <a:latin typeface="Helvetica" pitchFamily="2" charset="0"/>
              </a:rPr>
              <a:t>(Fig. </a:t>
            </a:r>
            <a:r>
              <a:rPr lang="en-US" dirty="0">
                <a:solidFill>
                  <a:srgbClr val="0A5494"/>
                </a:solidFill>
                <a:effectLst/>
                <a:latin typeface="Helvetica" pitchFamily="2" charset="0"/>
              </a:rPr>
              <a:t>4a</a:t>
            </a:r>
            <a:r>
              <a:rPr lang="en-US" dirty="0">
                <a:solidFill>
                  <a:srgbClr val="000000"/>
                </a:solidFill>
                <a:effectLst/>
                <a:latin typeface="Helvetica" pitchFamily="2" charset="0"/>
              </a:rPr>
              <a:t>, (iii) right). For splicing parameters, we also assess uncertainty</a:t>
            </a:r>
          </a:p>
          <a:p>
            <a:r>
              <a:rPr lang="en-US" dirty="0">
                <a:solidFill>
                  <a:srgbClr val="000000"/>
                </a:solidFill>
                <a:effectLst/>
                <a:latin typeface="Helvetica" pitchFamily="2" charset="0"/>
              </a:rPr>
              <a:t>in these estimates, as displayed through the 99% confidence intervals</a:t>
            </a:r>
          </a:p>
          <a:p>
            <a:endParaRPr lang="en-US" dirty="0">
              <a:solidFill>
                <a:srgbClr val="000000"/>
              </a:solidFill>
              <a:effectLst/>
              <a:latin typeface="Helvetica" pitchFamily="2" charset="0"/>
            </a:endParaRPr>
          </a:p>
        </p:txBody>
      </p:sp>
      <p:sp>
        <p:nvSpPr>
          <p:cNvPr id="4" name="Slide Number Placeholder 3">
            <a:extLst>
              <a:ext uri="{FF2B5EF4-FFF2-40B4-BE49-F238E27FC236}">
                <a16:creationId xmlns:a16="http://schemas.microsoft.com/office/drawing/2014/main" id="{41552546-BAE4-8529-48E6-A57D5F9723BC}"/>
              </a:ext>
            </a:extLst>
          </p:cNvPr>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1931831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1D3AD-0E76-56FB-E9C2-880286181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6EEDF-A50D-A291-548A-E2F8B0CD9C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C4C91-B40C-2F42-2A7C-C6877FF54ADA}"/>
              </a:ext>
            </a:extLst>
          </p:cNvPr>
          <p:cNvSpPr>
            <a:spLocks noGrp="1"/>
          </p:cNvSpPr>
          <p:nvPr>
            <p:ph type="body" idx="1"/>
          </p:nvPr>
        </p:nvSpPr>
        <p:spPr/>
        <p:txBody>
          <a:bodyPr/>
          <a:lstStyle/>
          <a:p>
            <a:r>
              <a:rPr lang="en-US" dirty="0">
                <a:solidFill>
                  <a:srgbClr val="000000"/>
                </a:solidFill>
                <a:effectLst/>
                <a:latin typeface="Helvetica" pitchFamily="2" charset="0"/>
              </a:rPr>
              <a:t>The CME model underlying </a:t>
            </a: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 can also be consistently</a:t>
            </a:r>
          </a:p>
          <a:p>
            <a:r>
              <a:rPr lang="en-US" dirty="0">
                <a:solidFill>
                  <a:srgbClr val="000000"/>
                </a:solidFill>
                <a:effectLst/>
                <a:latin typeface="Helvetica" pitchFamily="2" charset="0"/>
              </a:rPr>
              <a:t>extended to include other popular readouts such as chromatin </a:t>
            </a:r>
            <a:r>
              <a:rPr lang="en-US" dirty="0" err="1">
                <a:solidFill>
                  <a:srgbClr val="000000"/>
                </a:solidFill>
                <a:effectLst/>
                <a:latin typeface="Helvetica" pitchFamily="2" charset="0"/>
              </a:rPr>
              <a:t>acces</a:t>
            </a:r>
            <a:r>
              <a:rPr lang="en-US" dirty="0">
                <a:solidFill>
                  <a:srgbClr val="000000"/>
                </a:solidFill>
                <a:effectLst/>
                <a:latin typeface="Helvetica" pitchFamily="2" charset="0"/>
              </a:rPr>
              <a:t>-</a:t>
            </a:r>
          </a:p>
          <a:p>
            <a:r>
              <a:rPr lang="en-US" dirty="0" err="1">
                <a:solidFill>
                  <a:srgbClr val="000000"/>
                </a:solidFill>
                <a:effectLst/>
                <a:latin typeface="Helvetica" pitchFamily="2" charset="0"/>
              </a:rPr>
              <a:t>sibility</a:t>
            </a:r>
            <a:r>
              <a:rPr lang="en-US" dirty="0">
                <a:solidFill>
                  <a:srgbClr val="000000"/>
                </a:solidFill>
                <a:effectLst/>
                <a:latin typeface="Helvetica" pitchFamily="2" charset="0"/>
              </a:rPr>
              <a:t> and protein expression</a:t>
            </a:r>
            <a:r>
              <a:rPr lang="en-US" dirty="0">
                <a:solidFill>
                  <a:srgbClr val="0A5494"/>
                </a:solidFill>
                <a:effectLst/>
                <a:latin typeface="Helvetica" pitchFamily="2" charset="0"/>
              </a:rPr>
              <a:t>7 </a:t>
            </a:r>
            <a:r>
              <a:rPr lang="en-US" dirty="0">
                <a:solidFill>
                  <a:srgbClr val="000000"/>
                </a:solidFill>
                <a:effectLst/>
                <a:latin typeface="Helvetica" pitchFamily="2" charset="0"/>
              </a:rPr>
              <a:t>,</a:t>
            </a:r>
            <a:r>
              <a:rPr lang="en-US" dirty="0">
                <a:solidFill>
                  <a:srgbClr val="0A5494"/>
                </a:solidFill>
                <a:effectLst/>
                <a:latin typeface="Helvetica" pitchFamily="2" charset="0"/>
              </a:rPr>
              <a:t>36</a:t>
            </a:r>
            <a:r>
              <a:rPr lang="en-US" dirty="0">
                <a:solidFill>
                  <a:srgbClr val="000000"/>
                </a:solidFill>
                <a:effectLst/>
                <a:latin typeface="Helvetica" pitchFamily="2" charset="0"/>
              </a:rPr>
              <a:t>,</a:t>
            </a:r>
            <a:r>
              <a:rPr lang="en-US" dirty="0">
                <a:solidFill>
                  <a:srgbClr val="0A5494"/>
                </a:solidFill>
                <a:effectLst/>
                <a:latin typeface="Helvetica" pitchFamily="2" charset="0"/>
              </a:rPr>
              <a:t>63</a:t>
            </a:r>
            <a:r>
              <a:rPr lang="en-US" dirty="0">
                <a:solidFill>
                  <a:srgbClr val="000000"/>
                </a:solidFill>
                <a:effectLst/>
                <a:latin typeface="Helvetica" pitchFamily="2" charset="0"/>
              </a:rPr>
              <a:t>. Such extensions are particularly</a:t>
            </a:r>
          </a:p>
          <a:p>
            <a:r>
              <a:rPr lang="en-US" dirty="0">
                <a:solidFill>
                  <a:srgbClr val="000000"/>
                </a:solidFill>
                <a:effectLst/>
                <a:latin typeface="Helvetica" pitchFamily="2" charset="0"/>
              </a:rPr>
              <a:t>exciting given developments in unbiased sequencing technologies,</a:t>
            </a:r>
          </a:p>
          <a:p>
            <a:r>
              <a:rPr lang="en-US" dirty="0">
                <a:solidFill>
                  <a:srgbClr val="000000"/>
                </a:solidFill>
                <a:effectLst/>
                <a:latin typeface="Helvetica" pitchFamily="2" charset="0"/>
              </a:rPr>
              <a:t>for example, random primer-based</a:t>
            </a:r>
            <a:r>
              <a:rPr lang="en-US" dirty="0">
                <a:solidFill>
                  <a:srgbClr val="0A5494"/>
                </a:solidFill>
                <a:effectLst/>
                <a:latin typeface="Helvetica" pitchFamily="2" charset="0"/>
              </a:rPr>
              <a:t>44</a:t>
            </a:r>
            <a:r>
              <a:rPr lang="en-US" dirty="0">
                <a:solidFill>
                  <a:srgbClr val="000000"/>
                </a:solidFill>
                <a:effectLst/>
                <a:latin typeface="Helvetica" pitchFamily="2" charset="0"/>
              </a:rPr>
              <a:t> or long-read sequencing</a:t>
            </a:r>
            <a:r>
              <a:rPr lang="en-US" dirty="0">
                <a:solidFill>
                  <a:srgbClr val="0A5494"/>
                </a:solidFill>
                <a:effectLst/>
                <a:latin typeface="Helvetica" pitchFamily="2" charset="0"/>
              </a:rPr>
              <a:t>45</a:t>
            </a:r>
            <a:r>
              <a:rPr lang="en-US" dirty="0">
                <a:solidFill>
                  <a:srgbClr val="000000"/>
                </a:solidFill>
                <a:effectLst/>
                <a:latin typeface="Helvetica" pitchFamily="2" charset="0"/>
              </a:rPr>
              <a:t>, which</a:t>
            </a:r>
          </a:p>
          <a:p>
            <a:r>
              <a:rPr lang="en-US" dirty="0">
                <a:solidFill>
                  <a:srgbClr val="000000"/>
                </a:solidFill>
                <a:effectLst/>
                <a:latin typeface="Helvetica" pitchFamily="2" charset="0"/>
              </a:rPr>
              <a:t>improve retention of transcripts in various states of processing. Data</a:t>
            </a:r>
          </a:p>
          <a:p>
            <a:r>
              <a:rPr lang="en-US" dirty="0">
                <a:solidFill>
                  <a:srgbClr val="000000"/>
                </a:solidFill>
                <a:effectLst/>
                <a:latin typeface="Helvetica" pitchFamily="2" charset="0"/>
              </a:rPr>
              <a:t>from multiple batches could also be incorporated into </a:t>
            </a:r>
            <a:r>
              <a:rPr lang="en-US" dirty="0" err="1">
                <a:solidFill>
                  <a:srgbClr val="000000"/>
                </a:solidFill>
                <a:effectLst/>
                <a:latin typeface="Helvetica" pitchFamily="2" charset="0"/>
              </a:rPr>
              <a:t>meK</a:t>
            </a:r>
            <a:r>
              <a:rPr lang="en-US" dirty="0">
                <a:solidFill>
                  <a:srgbClr val="000000"/>
                </a:solidFill>
                <a:effectLst/>
                <a:latin typeface="Helvetica" pitchFamily="2" charset="0"/>
              </a:rPr>
              <a:t>-means,</a:t>
            </a:r>
          </a:p>
          <a:p>
            <a:r>
              <a:rPr lang="en-US" dirty="0">
                <a:solidFill>
                  <a:srgbClr val="000000"/>
                </a:solidFill>
                <a:effectLst/>
                <a:latin typeface="Helvetica" pitchFamily="2" charset="0"/>
              </a:rPr>
              <a:t>where technical sampling parameters are set a priori for each batch (see</a:t>
            </a:r>
          </a:p>
          <a:p>
            <a:r>
              <a:rPr lang="en-US" dirty="0">
                <a:solidFill>
                  <a:srgbClr val="000000"/>
                </a:solidFill>
                <a:effectLst/>
                <a:latin typeface="Helvetica" pitchFamily="2" charset="0"/>
              </a:rPr>
              <a:t>Supplementary Fig. 3b) and cluster-specific biophysical parameters</a:t>
            </a:r>
          </a:p>
          <a:p>
            <a:r>
              <a:rPr lang="en-US" dirty="0">
                <a:solidFill>
                  <a:srgbClr val="000000"/>
                </a:solidFill>
                <a:effectLst/>
                <a:latin typeface="Helvetica" pitchFamily="2" charset="0"/>
              </a:rPr>
              <a:t>are learned across all cells.</a:t>
            </a: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effectLst/>
              <a:latin typeface="AdvOTdd63dae3"/>
            </a:endParaRPr>
          </a:p>
          <a:p>
            <a:pPr marL="22860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effectLst/>
                <a:latin typeface="AdvOTdd63dae3"/>
              </a:rPr>
              <a:t>In reviewer comments they say that CME has been used for ATAC/RNA, unclear how to apply that methodologically here though…</a:t>
            </a:r>
          </a:p>
        </p:txBody>
      </p:sp>
      <p:sp>
        <p:nvSpPr>
          <p:cNvPr id="4" name="Slide Number Placeholder 3">
            <a:extLst>
              <a:ext uri="{FF2B5EF4-FFF2-40B4-BE49-F238E27FC236}">
                <a16:creationId xmlns:a16="http://schemas.microsoft.com/office/drawing/2014/main" id="{81222D53-FC45-CE5D-7199-0DF776AC6B89}"/>
              </a:ext>
            </a:extLst>
          </p:cNvPr>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2485088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12/15/24</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12/15/24</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228595" y="1546908"/>
            <a:ext cx="4120239" cy="2387600"/>
          </a:xfrm>
        </p:spPr>
        <p:txBody>
          <a:bodyPr>
            <a:normAutofit/>
          </a:bodyPr>
          <a:lstStyle/>
          <a:p>
            <a:r>
              <a:rPr lang="en-US" sz="4400" dirty="0"/>
              <a:t>Journal club</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228595" y="4026583"/>
            <a:ext cx="4120239" cy="1655762"/>
          </a:xfrm>
        </p:spPr>
        <p:txBody>
          <a:bodyPr/>
          <a:lstStyle/>
          <a:p>
            <a:r>
              <a:rPr lang="en-US" dirty="0"/>
              <a:t>12-17-2024</a:t>
            </a:r>
          </a:p>
          <a:p>
            <a:r>
              <a:rPr lang="en-US" dirty="0"/>
              <a:t>Ty Bottorff</a:t>
            </a:r>
          </a:p>
        </p:txBody>
      </p:sp>
      <p:pic>
        <p:nvPicPr>
          <p:cNvPr id="5" name="Picture 4">
            <a:extLst>
              <a:ext uri="{FF2B5EF4-FFF2-40B4-BE49-F238E27FC236}">
                <a16:creationId xmlns:a16="http://schemas.microsoft.com/office/drawing/2014/main" id="{0E2DA6A6-DF7E-7EA5-D5AA-9DE8350B1917}"/>
              </a:ext>
            </a:extLst>
          </p:cNvPr>
          <p:cNvPicPr>
            <a:picLocks noChangeAspect="1"/>
          </p:cNvPicPr>
          <p:nvPr/>
        </p:nvPicPr>
        <p:blipFill>
          <a:blip r:embed="rId3"/>
          <a:stretch>
            <a:fillRect/>
          </a:stretch>
        </p:blipFill>
        <p:spPr>
          <a:xfrm>
            <a:off x="4099034" y="14683"/>
            <a:ext cx="8092966" cy="6843317"/>
          </a:xfrm>
          <a:prstGeom prst="rect">
            <a:avLst/>
          </a:prstGeom>
        </p:spPr>
      </p:pic>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775FC9-29D3-AB7B-E843-E4FC4D122B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F39DDF-B553-38E5-D896-715DCE44DCE3}"/>
              </a:ext>
            </a:extLst>
          </p:cNvPr>
          <p:cNvSpPr>
            <a:spLocks noGrp="1"/>
          </p:cNvSpPr>
          <p:nvPr>
            <p:ph type="title"/>
          </p:nvPr>
        </p:nvSpPr>
        <p:spPr/>
        <p:txBody>
          <a:bodyPr/>
          <a:lstStyle/>
          <a:p>
            <a:r>
              <a:rPr lang="en-US" dirty="0"/>
              <a:t>Suggested use cases</a:t>
            </a:r>
          </a:p>
        </p:txBody>
      </p:sp>
      <p:sp>
        <p:nvSpPr>
          <p:cNvPr id="3" name="Content Placeholder 2">
            <a:extLst>
              <a:ext uri="{FF2B5EF4-FFF2-40B4-BE49-F238E27FC236}">
                <a16:creationId xmlns:a16="http://schemas.microsoft.com/office/drawing/2014/main" id="{8E0D50DF-C72C-E7FF-54E5-21D32871D0FE}"/>
              </a:ext>
            </a:extLst>
          </p:cNvPr>
          <p:cNvSpPr>
            <a:spLocks noGrp="1"/>
          </p:cNvSpPr>
          <p:nvPr>
            <p:ph idx="1"/>
          </p:nvPr>
        </p:nvSpPr>
        <p:spPr/>
        <p:txBody>
          <a:bodyPr>
            <a:normAutofit/>
          </a:bodyPr>
          <a:lstStyle/>
          <a:p>
            <a:r>
              <a:rPr lang="en-US" sz="2400" dirty="0">
                <a:effectLst/>
                <a:latin typeface="AdvOTdd63dae3"/>
              </a:rPr>
              <a:t>When biologist is </a:t>
            </a:r>
            <a:r>
              <a:rPr lang="en-US" sz="2400" dirty="0">
                <a:latin typeface="AdvOTdd63dae3"/>
              </a:rPr>
              <a:t>expecting/interested in clusters defined by unique transcriptional bursting, splicing, and/or mRNA degradation dynamics… (rather than just mature) mRNA expression, when interested in if gene expression is higher due to higher transcription and/or reduced degradation</a:t>
            </a:r>
          </a:p>
          <a:p>
            <a:r>
              <a:rPr lang="en-US" sz="2400" dirty="0">
                <a:effectLst/>
                <a:latin typeface="AdvOTdd63dae3"/>
              </a:rPr>
              <a:t>Potentially in stress responses (transcriptional bursting changes), cancer (splicing dysregulated), inflammation (RNA degradation changes), acute time course experiments (drug treatments)</a:t>
            </a:r>
          </a:p>
        </p:txBody>
      </p:sp>
    </p:spTree>
    <p:extLst>
      <p:ext uri="{BB962C8B-B14F-4D97-AF65-F5344CB8AC3E}">
        <p14:creationId xmlns:p14="http://schemas.microsoft.com/office/powerpoint/2010/main" val="1906734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F9F58-4D31-2841-4966-3F8DEDA783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54DFF5-AB93-9CD8-B40D-678E430D6B34}"/>
              </a:ext>
            </a:extLst>
          </p:cNvPr>
          <p:cNvSpPr>
            <a:spLocks noGrp="1"/>
          </p:cNvSpPr>
          <p:nvPr>
            <p:ph type="title"/>
          </p:nvPr>
        </p:nvSpPr>
        <p:spPr/>
        <p:txBody>
          <a:bodyPr/>
          <a:lstStyle/>
          <a:p>
            <a:r>
              <a:rPr lang="en-US" dirty="0"/>
              <a:t>Using </a:t>
            </a:r>
            <a:r>
              <a:rPr lang="en-US" dirty="0" err="1"/>
              <a:t>meK</a:t>
            </a:r>
            <a:r>
              <a:rPr lang="en-US" dirty="0"/>
              <a:t>-means on (un)spliced RNA counts from P384-4</a:t>
            </a:r>
          </a:p>
        </p:txBody>
      </p:sp>
      <p:sp>
        <p:nvSpPr>
          <p:cNvPr id="3" name="Content Placeholder 2">
            <a:extLst>
              <a:ext uri="{FF2B5EF4-FFF2-40B4-BE49-F238E27FC236}">
                <a16:creationId xmlns:a16="http://schemas.microsoft.com/office/drawing/2014/main" id="{E1FCB5BC-7D9A-EE4C-29EA-84B00BD9AFA2}"/>
              </a:ext>
            </a:extLst>
          </p:cNvPr>
          <p:cNvSpPr>
            <a:spLocks noGrp="1"/>
          </p:cNvSpPr>
          <p:nvPr>
            <p:ph idx="1"/>
          </p:nvPr>
        </p:nvSpPr>
        <p:spPr>
          <a:xfrm>
            <a:off x="838200" y="1825625"/>
            <a:ext cx="10515600" cy="4351338"/>
          </a:xfrm>
        </p:spPr>
        <p:txBody>
          <a:bodyPr>
            <a:normAutofit/>
          </a:bodyPr>
          <a:lstStyle/>
          <a:p>
            <a:pPr marL="457200" indent="-457200">
              <a:buFont typeface="+mj-lt"/>
              <a:buAutoNum type="arabicPeriod"/>
            </a:pPr>
            <a:r>
              <a:rPr lang="en-US" sz="2400" dirty="0">
                <a:latin typeface="AdvOTdd63dae3"/>
              </a:rPr>
              <a:t>run </a:t>
            </a:r>
            <a:r>
              <a:rPr lang="en-US" sz="2400" dirty="0" err="1">
                <a:latin typeface="AdvOTdd63dae3"/>
              </a:rPr>
              <a:t>velocyto</a:t>
            </a:r>
            <a:r>
              <a:rPr lang="en-US" sz="2400" dirty="0">
                <a:latin typeface="AdvOTdd63dae3"/>
              </a:rPr>
              <a:t> to get U,S from BRI data (as loom files)</a:t>
            </a:r>
          </a:p>
          <a:p>
            <a:pPr marL="457200" indent="-457200">
              <a:buFont typeface="+mj-lt"/>
              <a:buAutoNum type="arabicPeriod"/>
            </a:pPr>
            <a:r>
              <a:rPr lang="en-US" sz="2400" dirty="0">
                <a:latin typeface="AdvOTdd63dae3"/>
              </a:rPr>
              <a:t>integrate loom files across patients</a:t>
            </a:r>
          </a:p>
          <a:p>
            <a:pPr marL="457200" indent="-457200">
              <a:buFont typeface="+mj-lt"/>
              <a:buAutoNum type="arabicPeriod"/>
            </a:pPr>
            <a:r>
              <a:rPr lang="en-US" sz="2400" dirty="0">
                <a:effectLst/>
                <a:latin typeface="AdvOTdd63dae3"/>
              </a:rPr>
              <a:t>run </a:t>
            </a:r>
            <a:r>
              <a:rPr lang="en-US" sz="2400" dirty="0" err="1">
                <a:effectLst/>
                <a:latin typeface="AdvOTdd63dae3"/>
              </a:rPr>
              <a:t>meK</a:t>
            </a:r>
            <a:r>
              <a:rPr lang="en-US" sz="2400" dirty="0">
                <a:effectLst/>
                <a:latin typeface="AdvOTdd63dae3"/>
              </a:rPr>
              <a:t>-means on integrated loom file with U,S counts</a:t>
            </a:r>
          </a:p>
        </p:txBody>
      </p:sp>
    </p:spTree>
    <p:extLst>
      <p:ext uri="{BB962C8B-B14F-4D97-AF65-F5344CB8AC3E}">
        <p14:creationId xmlns:p14="http://schemas.microsoft.com/office/powerpoint/2010/main" val="1771758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B1721-865B-515B-B4C7-CA9634593F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84C07C-FC73-F247-D7AD-F698527C041D}"/>
              </a:ext>
            </a:extLst>
          </p:cNvPr>
          <p:cNvSpPr>
            <a:spLocks noGrp="1"/>
          </p:cNvSpPr>
          <p:nvPr>
            <p:ph type="title"/>
          </p:nvPr>
        </p:nvSpPr>
        <p:spPr/>
        <p:txBody>
          <a:bodyPr/>
          <a:lstStyle/>
          <a:p>
            <a:r>
              <a:rPr lang="en-US" dirty="0"/>
              <a:t>Modality choice impacts clustering, variable genes</a:t>
            </a:r>
          </a:p>
        </p:txBody>
      </p:sp>
      <p:pic>
        <p:nvPicPr>
          <p:cNvPr id="4" name="Content Placeholder 3">
            <a:extLst>
              <a:ext uri="{FF2B5EF4-FFF2-40B4-BE49-F238E27FC236}">
                <a16:creationId xmlns:a16="http://schemas.microsoft.com/office/drawing/2014/main" id="{AEF62E93-C2CF-6BCF-FDA2-25FDC03EB70F}"/>
              </a:ext>
            </a:extLst>
          </p:cNvPr>
          <p:cNvPicPr>
            <a:picLocks noGrp="1" noChangeAspect="1"/>
          </p:cNvPicPr>
          <p:nvPr>
            <p:ph idx="1"/>
          </p:nvPr>
        </p:nvPicPr>
        <p:blipFill>
          <a:blip r:embed="rId3"/>
          <a:stretch>
            <a:fillRect/>
          </a:stretch>
        </p:blipFill>
        <p:spPr>
          <a:xfrm>
            <a:off x="405875" y="1315317"/>
            <a:ext cx="7245486" cy="5542683"/>
          </a:xfrm>
          <a:prstGeom prst="rect">
            <a:avLst/>
          </a:prstGeom>
        </p:spPr>
      </p:pic>
      <p:pic>
        <p:nvPicPr>
          <p:cNvPr id="6" name="Picture 5">
            <a:extLst>
              <a:ext uri="{FF2B5EF4-FFF2-40B4-BE49-F238E27FC236}">
                <a16:creationId xmlns:a16="http://schemas.microsoft.com/office/drawing/2014/main" id="{216618F7-4239-8804-95EB-6C775B4F520B}"/>
              </a:ext>
            </a:extLst>
          </p:cNvPr>
          <p:cNvPicPr>
            <a:picLocks noChangeAspect="1"/>
          </p:cNvPicPr>
          <p:nvPr/>
        </p:nvPicPr>
        <p:blipFill>
          <a:blip r:embed="rId4"/>
          <a:stretch>
            <a:fillRect/>
          </a:stretch>
        </p:blipFill>
        <p:spPr>
          <a:xfrm>
            <a:off x="7651361" y="2412470"/>
            <a:ext cx="4440120" cy="3112824"/>
          </a:xfrm>
          <a:prstGeom prst="rect">
            <a:avLst/>
          </a:prstGeom>
        </p:spPr>
      </p:pic>
    </p:spTree>
    <p:extLst>
      <p:ext uri="{BB962C8B-B14F-4D97-AF65-F5344CB8AC3E}">
        <p14:creationId xmlns:p14="http://schemas.microsoft.com/office/powerpoint/2010/main" val="4283811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27C23-EC08-4F9B-6107-CC5D5BD4EC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C3E493-3D8C-AC51-DBA4-EFB2AC21BC91}"/>
              </a:ext>
            </a:extLst>
          </p:cNvPr>
          <p:cNvSpPr>
            <a:spLocks noGrp="1"/>
          </p:cNvSpPr>
          <p:nvPr>
            <p:ph type="title"/>
          </p:nvPr>
        </p:nvSpPr>
        <p:spPr/>
        <p:txBody>
          <a:bodyPr/>
          <a:lstStyle/>
          <a:p>
            <a:r>
              <a:rPr lang="en-US" dirty="0"/>
              <a:t>Length-bias Chemical Master Equation (CME) model</a:t>
            </a:r>
          </a:p>
        </p:txBody>
      </p:sp>
      <p:grpSp>
        <p:nvGrpSpPr>
          <p:cNvPr id="6" name="Group 5">
            <a:extLst>
              <a:ext uri="{FF2B5EF4-FFF2-40B4-BE49-F238E27FC236}">
                <a16:creationId xmlns:a16="http://schemas.microsoft.com/office/drawing/2014/main" id="{81CED925-EFB9-4260-8BA2-965095369D4F}"/>
              </a:ext>
            </a:extLst>
          </p:cNvPr>
          <p:cNvGrpSpPr/>
          <p:nvPr/>
        </p:nvGrpSpPr>
        <p:grpSpPr>
          <a:xfrm>
            <a:off x="0" y="2045748"/>
            <a:ext cx="12192000" cy="5534023"/>
            <a:chOff x="0" y="1753918"/>
            <a:chExt cx="12192000" cy="5534023"/>
          </a:xfrm>
        </p:grpSpPr>
        <p:pic>
          <p:nvPicPr>
            <p:cNvPr id="4" name="Picture 3">
              <a:extLst>
                <a:ext uri="{FF2B5EF4-FFF2-40B4-BE49-F238E27FC236}">
                  <a16:creationId xmlns:a16="http://schemas.microsoft.com/office/drawing/2014/main" id="{856606F7-2304-AC6A-31BD-D2D83FFD4AA6}"/>
                </a:ext>
              </a:extLst>
            </p:cNvPr>
            <p:cNvPicPr>
              <a:picLocks noChangeAspect="1"/>
            </p:cNvPicPr>
            <p:nvPr/>
          </p:nvPicPr>
          <p:blipFill>
            <a:blip r:embed="rId3"/>
            <a:stretch>
              <a:fillRect/>
            </a:stretch>
          </p:blipFill>
          <p:spPr>
            <a:xfrm>
              <a:off x="0" y="1753918"/>
              <a:ext cx="12192000" cy="5534023"/>
            </a:xfrm>
            <a:prstGeom prst="rect">
              <a:avLst/>
            </a:prstGeom>
          </p:spPr>
        </p:pic>
        <p:sp>
          <p:nvSpPr>
            <p:cNvPr id="3" name="Rectangle 2">
              <a:extLst>
                <a:ext uri="{FF2B5EF4-FFF2-40B4-BE49-F238E27FC236}">
                  <a16:creationId xmlns:a16="http://schemas.microsoft.com/office/drawing/2014/main" id="{30D22D08-84E5-8D65-7FA1-A2F8A51CA1A5}"/>
                </a:ext>
              </a:extLst>
            </p:cNvPr>
            <p:cNvSpPr/>
            <p:nvPr/>
          </p:nvSpPr>
          <p:spPr>
            <a:xfrm>
              <a:off x="175097" y="4520928"/>
              <a:ext cx="5787957" cy="266781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238101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D695D-F772-36DD-B237-284FA69CA2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1D3C97-73D2-A66C-D948-CA15A7DC132E}"/>
              </a:ext>
            </a:extLst>
          </p:cNvPr>
          <p:cNvSpPr>
            <a:spLocks noGrp="1"/>
          </p:cNvSpPr>
          <p:nvPr>
            <p:ph type="title"/>
          </p:nvPr>
        </p:nvSpPr>
        <p:spPr/>
        <p:txBody>
          <a:bodyPr/>
          <a:lstStyle/>
          <a:p>
            <a:r>
              <a:rPr lang="en-US" dirty="0" err="1"/>
              <a:t>meK</a:t>
            </a:r>
            <a:r>
              <a:rPr lang="en-US" dirty="0"/>
              <a:t>-means takes in (un)spliced RNA counts and clusters cells based on transcriptional dynamics</a:t>
            </a:r>
          </a:p>
        </p:txBody>
      </p:sp>
      <p:pic>
        <p:nvPicPr>
          <p:cNvPr id="5" name="Picture 4">
            <a:extLst>
              <a:ext uri="{FF2B5EF4-FFF2-40B4-BE49-F238E27FC236}">
                <a16:creationId xmlns:a16="http://schemas.microsoft.com/office/drawing/2014/main" id="{286EA36D-0655-CA3E-CEF7-29022E20F892}"/>
              </a:ext>
            </a:extLst>
          </p:cNvPr>
          <p:cNvPicPr>
            <a:picLocks noChangeAspect="1"/>
          </p:cNvPicPr>
          <p:nvPr/>
        </p:nvPicPr>
        <p:blipFill>
          <a:blip r:embed="rId3"/>
          <a:stretch>
            <a:fillRect/>
          </a:stretch>
        </p:blipFill>
        <p:spPr>
          <a:xfrm>
            <a:off x="110329" y="2342687"/>
            <a:ext cx="12081671" cy="3166036"/>
          </a:xfrm>
          <a:prstGeom prst="rect">
            <a:avLst/>
          </a:prstGeom>
        </p:spPr>
      </p:pic>
      <p:sp>
        <p:nvSpPr>
          <p:cNvPr id="7" name="TextBox 6">
            <a:extLst>
              <a:ext uri="{FF2B5EF4-FFF2-40B4-BE49-F238E27FC236}">
                <a16:creationId xmlns:a16="http://schemas.microsoft.com/office/drawing/2014/main" id="{83F77E47-6B04-C2C9-0EF4-14E9DD929BC1}"/>
              </a:ext>
            </a:extLst>
          </p:cNvPr>
          <p:cNvSpPr txBox="1"/>
          <p:nvPr/>
        </p:nvSpPr>
        <p:spPr>
          <a:xfrm>
            <a:off x="8296072" y="5569545"/>
            <a:ext cx="3895928" cy="923330"/>
          </a:xfrm>
          <a:prstGeom prst="rect">
            <a:avLst/>
          </a:prstGeom>
          <a:noFill/>
        </p:spPr>
        <p:txBody>
          <a:bodyPr wrap="square">
            <a:spAutoFit/>
          </a:bodyPr>
          <a:lstStyle/>
          <a:p>
            <a:r>
              <a:rPr lang="en-US" b="0" i="0" u="none" strike="noStrike" dirty="0">
                <a:solidFill>
                  <a:srgbClr val="222222"/>
                </a:solidFill>
                <a:effectLst/>
                <a:latin typeface="Harding"/>
              </a:rPr>
              <a:t>transcription rate </a:t>
            </a:r>
            <a:r>
              <a:rPr lang="en-US" b="0" i="1" u="none" strike="noStrike" dirty="0">
                <a:solidFill>
                  <a:srgbClr val="222222"/>
                </a:solidFill>
                <a:effectLst/>
                <a:latin typeface="Harding"/>
              </a:rPr>
              <a:t>k</a:t>
            </a:r>
            <a:r>
              <a:rPr lang="en-US" b="0" i="0" u="none" strike="noStrike" dirty="0">
                <a:solidFill>
                  <a:srgbClr val="222222"/>
                </a:solidFill>
                <a:effectLst/>
                <a:latin typeface="Harding"/>
              </a:rPr>
              <a:t>, mRNA burst size </a:t>
            </a:r>
            <a:r>
              <a:rPr lang="en-US" b="0" i="1" u="none" strike="noStrike" dirty="0">
                <a:solidFill>
                  <a:srgbClr val="222222"/>
                </a:solidFill>
                <a:effectLst/>
                <a:latin typeface="Harding"/>
              </a:rPr>
              <a:t>b</a:t>
            </a:r>
            <a:r>
              <a:rPr lang="en-US" b="0" i="0" u="none" strike="noStrike" dirty="0">
                <a:solidFill>
                  <a:srgbClr val="222222"/>
                </a:solidFill>
                <a:effectLst/>
                <a:latin typeface="Harding"/>
              </a:rPr>
              <a:t>, splicing rate </a:t>
            </a:r>
            <a:r>
              <a:rPr lang="el-GR" b="0" i="1" u="none" strike="noStrike" dirty="0">
                <a:solidFill>
                  <a:srgbClr val="222222"/>
                </a:solidFill>
                <a:effectLst/>
                <a:latin typeface="Harding"/>
              </a:rPr>
              <a:t>β</a:t>
            </a:r>
            <a:r>
              <a:rPr lang="el-GR" b="0" i="0" u="none" strike="noStrike" dirty="0">
                <a:solidFill>
                  <a:srgbClr val="222222"/>
                </a:solidFill>
                <a:effectLst/>
                <a:latin typeface="Harding"/>
              </a:rPr>
              <a:t>, </a:t>
            </a:r>
            <a:r>
              <a:rPr lang="en-US" b="0" i="0" u="none" strike="noStrike" dirty="0">
                <a:solidFill>
                  <a:srgbClr val="222222"/>
                </a:solidFill>
                <a:effectLst/>
                <a:latin typeface="Harding"/>
              </a:rPr>
              <a:t>and degradation of mRNA </a:t>
            </a:r>
            <a:r>
              <a:rPr lang="el-GR" b="0" i="1" u="none" strike="noStrike" dirty="0">
                <a:solidFill>
                  <a:srgbClr val="222222"/>
                </a:solidFill>
                <a:effectLst/>
                <a:latin typeface="Harding"/>
              </a:rPr>
              <a:t>γ</a:t>
            </a:r>
            <a:endParaRPr lang="en-US" dirty="0"/>
          </a:p>
        </p:txBody>
      </p:sp>
    </p:spTree>
    <p:extLst>
      <p:ext uri="{BB962C8B-B14F-4D97-AF65-F5344CB8AC3E}">
        <p14:creationId xmlns:p14="http://schemas.microsoft.com/office/powerpoint/2010/main" val="107270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11FCB9-5A99-6A3D-49A3-CEB01F620D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ECFDCE-E2A7-A187-D331-1062DF543E53}"/>
              </a:ext>
            </a:extLst>
          </p:cNvPr>
          <p:cNvSpPr>
            <a:spLocks noGrp="1"/>
          </p:cNvSpPr>
          <p:nvPr>
            <p:ph type="title"/>
          </p:nvPr>
        </p:nvSpPr>
        <p:spPr/>
        <p:txBody>
          <a:bodyPr/>
          <a:lstStyle/>
          <a:p>
            <a:r>
              <a:rPr lang="en-US" dirty="0"/>
              <a:t>More on </a:t>
            </a:r>
            <a:r>
              <a:rPr lang="en-US" dirty="0" err="1"/>
              <a:t>meK</a:t>
            </a:r>
            <a:r>
              <a:rPr lang="en-US" dirty="0"/>
              <a:t>-means DEGs</a:t>
            </a:r>
          </a:p>
        </p:txBody>
      </p:sp>
      <p:sp>
        <p:nvSpPr>
          <p:cNvPr id="3" name="Content Placeholder 2">
            <a:extLst>
              <a:ext uri="{FF2B5EF4-FFF2-40B4-BE49-F238E27FC236}">
                <a16:creationId xmlns:a16="http://schemas.microsoft.com/office/drawing/2014/main" id="{FD7BAB68-CF23-3C92-48A5-876B0D870F65}"/>
              </a:ext>
            </a:extLst>
          </p:cNvPr>
          <p:cNvSpPr>
            <a:spLocks noGrp="1"/>
          </p:cNvSpPr>
          <p:nvPr>
            <p:ph idx="1"/>
          </p:nvPr>
        </p:nvSpPr>
        <p:spPr/>
        <p:txBody>
          <a:bodyPr>
            <a:normAutofit/>
          </a:bodyPr>
          <a:lstStyle/>
          <a:p>
            <a:r>
              <a:rPr lang="en-US" sz="2400" dirty="0">
                <a:latin typeface="AdvOTdd63dae3"/>
              </a:rPr>
              <a:t>DE-</a:t>
            </a:r>
            <a:r>
              <a:rPr lang="el-GR" sz="2400" dirty="0">
                <a:latin typeface="AdvOTdd63dae3"/>
              </a:rPr>
              <a:t>θ </a:t>
            </a:r>
            <a:r>
              <a:rPr lang="en-US" sz="2400" dirty="0">
                <a:latin typeface="AdvOTdd63dae3"/>
              </a:rPr>
              <a:t> genes: genes exhibiting DE at log2 FC &gt; 2 in at least 1 parameter (burst size </a:t>
            </a:r>
            <a:r>
              <a:rPr lang="en-US" sz="2400" i="1" dirty="0">
                <a:latin typeface="AdvOTdd63dae3"/>
              </a:rPr>
              <a:t>b</a:t>
            </a:r>
            <a:r>
              <a:rPr lang="en-US" sz="2400" dirty="0">
                <a:latin typeface="AdvOTdd63dae3"/>
              </a:rPr>
              <a:t>, splicing rate </a:t>
            </a:r>
            <a:r>
              <a:rPr lang="el-GR" sz="2400" i="1" u="none" strike="noStrike" dirty="0">
                <a:solidFill>
                  <a:srgbClr val="282828"/>
                </a:solidFill>
                <a:effectLst/>
                <a:latin typeface="Arial" panose="020B0604020202020204" pitchFamily="34" charset="0"/>
              </a:rPr>
              <a:t>β</a:t>
            </a:r>
            <a:r>
              <a:rPr lang="en-US" sz="2400" i="1" dirty="0">
                <a:latin typeface="AdvOTdd63dae3"/>
              </a:rPr>
              <a:t>/k</a:t>
            </a:r>
            <a:r>
              <a:rPr lang="en-US" sz="2400" dirty="0">
                <a:latin typeface="AdvOTdd63dae3"/>
              </a:rPr>
              <a:t>, mRNA degradation </a:t>
            </a:r>
            <a:r>
              <a:rPr lang="el-GR" sz="2400" i="1" u="none" strike="noStrike" dirty="0">
                <a:solidFill>
                  <a:srgbClr val="202122"/>
                </a:solidFill>
                <a:effectLst/>
                <a:latin typeface="Arial" panose="020B0604020202020204" pitchFamily="34" charset="0"/>
              </a:rPr>
              <a:t>γ</a:t>
            </a:r>
            <a:r>
              <a:rPr lang="en-US" sz="2400" i="1" dirty="0">
                <a:latin typeface="AdvOTdd63dae3"/>
              </a:rPr>
              <a:t>/k</a:t>
            </a:r>
            <a:r>
              <a:rPr lang="en-US" sz="2400" dirty="0">
                <a:latin typeface="AdvOTdd63dae3"/>
              </a:rPr>
              <a:t>, collectively referred to as </a:t>
            </a:r>
            <a:r>
              <a:rPr lang="el-GR" sz="2400" dirty="0">
                <a:latin typeface="AdvOTdd63dae3"/>
              </a:rPr>
              <a:t>θ</a:t>
            </a:r>
            <a:r>
              <a:rPr lang="en-US" sz="2400" dirty="0">
                <a:latin typeface="AdvOTdd63dae3"/>
              </a:rPr>
              <a:t>)</a:t>
            </a:r>
          </a:p>
          <a:p>
            <a:r>
              <a:rPr lang="en-US" sz="2400" dirty="0">
                <a:latin typeface="AdvOTdd63dae3"/>
              </a:rPr>
              <a:t>p</a:t>
            </a:r>
            <a:r>
              <a:rPr lang="en-US" sz="2400" dirty="0">
                <a:effectLst/>
                <a:latin typeface="AdvOTdd63dae3"/>
              </a:rPr>
              <a:t>arameter-level FC may not be discernable FC at level of mean spliced expression (standard DEG), i.e. </a:t>
            </a:r>
            <a:r>
              <a:rPr lang="en-US" sz="2400" dirty="0">
                <a:latin typeface="AdvOTdd63dae3"/>
              </a:rPr>
              <a:t>DE-</a:t>
            </a:r>
            <a:r>
              <a:rPr lang="el-GR" sz="2400" dirty="0">
                <a:latin typeface="AdvOTdd63dae3"/>
              </a:rPr>
              <a:t>θ</a:t>
            </a:r>
            <a:r>
              <a:rPr lang="en-US" sz="2400" dirty="0">
                <a:latin typeface="AdvOTdd63dae3"/>
              </a:rPr>
              <a:t> genes may not necessarily be DE-</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 genes (DEGs based on mean spliced counts </a:t>
            </a:r>
            <a:r>
              <a:rPr lang="el-GR" sz="2400" u="none" strike="noStrike" dirty="0">
                <a:solidFill>
                  <a:srgbClr val="222222"/>
                </a:solidFill>
                <a:effectLst/>
                <a:latin typeface="Harding"/>
              </a:rPr>
              <a:t>μ</a:t>
            </a:r>
            <a:r>
              <a:rPr lang="en-US" sz="2400" u="none" strike="noStrike" baseline="-25000" dirty="0">
                <a:solidFill>
                  <a:srgbClr val="222222"/>
                </a:solidFill>
                <a:effectLst/>
                <a:latin typeface="Harding"/>
              </a:rPr>
              <a:t>s</a:t>
            </a:r>
            <a:r>
              <a:rPr lang="en-US" sz="2400" u="none" strike="noStrike" dirty="0">
                <a:solidFill>
                  <a:srgbClr val="222222"/>
                </a:solidFill>
                <a:effectLst/>
                <a:latin typeface="Harding"/>
              </a:rPr>
              <a:t>)</a:t>
            </a:r>
          </a:p>
        </p:txBody>
      </p:sp>
    </p:spTree>
    <p:extLst>
      <p:ext uri="{BB962C8B-B14F-4D97-AF65-F5344CB8AC3E}">
        <p14:creationId xmlns:p14="http://schemas.microsoft.com/office/powerpoint/2010/main" val="1446414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0F7ED-2F5D-A7FE-95CB-6C3DB975A8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E0055B-9986-3867-F728-F46773B14144}"/>
              </a:ext>
            </a:extLst>
          </p:cNvPr>
          <p:cNvSpPr>
            <a:spLocks noGrp="1"/>
          </p:cNvSpPr>
          <p:nvPr>
            <p:ph type="title"/>
          </p:nvPr>
        </p:nvSpPr>
        <p:spPr/>
        <p:txBody>
          <a:bodyPr/>
          <a:lstStyle/>
          <a:p>
            <a:r>
              <a:rPr lang="en-US" dirty="0" err="1"/>
              <a:t>meK</a:t>
            </a:r>
            <a:r>
              <a:rPr lang="en-US" dirty="0"/>
              <a:t>-means’ performance on simulated datasets</a:t>
            </a:r>
          </a:p>
        </p:txBody>
      </p:sp>
      <p:pic>
        <p:nvPicPr>
          <p:cNvPr id="4" name="Picture 3">
            <a:extLst>
              <a:ext uri="{FF2B5EF4-FFF2-40B4-BE49-F238E27FC236}">
                <a16:creationId xmlns:a16="http://schemas.microsoft.com/office/drawing/2014/main" id="{B7B136DB-8C1D-533E-101C-BA89C9FBC440}"/>
              </a:ext>
            </a:extLst>
          </p:cNvPr>
          <p:cNvPicPr>
            <a:picLocks noChangeAspect="1"/>
          </p:cNvPicPr>
          <p:nvPr/>
        </p:nvPicPr>
        <p:blipFill>
          <a:blip r:embed="rId3"/>
          <a:stretch>
            <a:fillRect/>
          </a:stretch>
        </p:blipFill>
        <p:spPr>
          <a:xfrm>
            <a:off x="1805286" y="1324775"/>
            <a:ext cx="7387352" cy="5533226"/>
          </a:xfrm>
          <a:prstGeom prst="rect">
            <a:avLst/>
          </a:prstGeom>
        </p:spPr>
      </p:pic>
    </p:spTree>
    <p:extLst>
      <p:ext uri="{BB962C8B-B14F-4D97-AF65-F5344CB8AC3E}">
        <p14:creationId xmlns:p14="http://schemas.microsoft.com/office/powerpoint/2010/main" val="1516350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ECF7-DA80-D60D-54D8-435E55832C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AE592E-9C5E-DA55-BE5E-2C32102A92D0}"/>
              </a:ext>
            </a:extLst>
          </p:cNvPr>
          <p:cNvSpPr>
            <a:spLocks noGrp="1"/>
          </p:cNvSpPr>
          <p:nvPr>
            <p:ph type="title"/>
          </p:nvPr>
        </p:nvSpPr>
        <p:spPr/>
        <p:txBody>
          <a:bodyPr/>
          <a:lstStyle/>
          <a:p>
            <a:r>
              <a:rPr lang="en-US" dirty="0" err="1"/>
              <a:t>meK</a:t>
            </a:r>
            <a:r>
              <a:rPr lang="en-US" dirty="0"/>
              <a:t>-means’ performance on biological datasets</a:t>
            </a:r>
          </a:p>
        </p:txBody>
      </p:sp>
      <p:pic>
        <p:nvPicPr>
          <p:cNvPr id="3" name="Picture 2">
            <a:extLst>
              <a:ext uri="{FF2B5EF4-FFF2-40B4-BE49-F238E27FC236}">
                <a16:creationId xmlns:a16="http://schemas.microsoft.com/office/drawing/2014/main" id="{3709B006-583B-5C34-B569-6C566AD694A3}"/>
              </a:ext>
            </a:extLst>
          </p:cNvPr>
          <p:cNvPicPr>
            <a:picLocks noChangeAspect="1"/>
          </p:cNvPicPr>
          <p:nvPr/>
        </p:nvPicPr>
        <p:blipFill>
          <a:blip r:embed="rId3"/>
          <a:stretch>
            <a:fillRect/>
          </a:stretch>
        </p:blipFill>
        <p:spPr>
          <a:xfrm>
            <a:off x="1712804" y="1531969"/>
            <a:ext cx="8014855" cy="5246773"/>
          </a:xfrm>
          <a:prstGeom prst="rect">
            <a:avLst/>
          </a:prstGeom>
        </p:spPr>
      </p:pic>
    </p:spTree>
    <p:extLst>
      <p:ext uri="{BB962C8B-B14F-4D97-AF65-F5344CB8AC3E}">
        <p14:creationId xmlns:p14="http://schemas.microsoft.com/office/powerpoint/2010/main" val="251075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DF1C9-B69D-5D8A-1857-232683D5749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3F9612A-58C9-FC02-AED3-BE9D489DB86C}"/>
              </a:ext>
            </a:extLst>
          </p:cNvPr>
          <p:cNvPicPr>
            <a:picLocks noChangeAspect="1"/>
          </p:cNvPicPr>
          <p:nvPr/>
        </p:nvPicPr>
        <p:blipFill>
          <a:blip r:embed="rId3"/>
          <a:stretch>
            <a:fillRect/>
          </a:stretch>
        </p:blipFill>
        <p:spPr>
          <a:xfrm>
            <a:off x="3483526" y="1273747"/>
            <a:ext cx="4376423" cy="5584253"/>
          </a:xfrm>
          <a:prstGeom prst="rect">
            <a:avLst/>
          </a:prstGeom>
        </p:spPr>
      </p:pic>
      <p:sp>
        <p:nvSpPr>
          <p:cNvPr id="2" name="Title 1">
            <a:extLst>
              <a:ext uri="{FF2B5EF4-FFF2-40B4-BE49-F238E27FC236}">
                <a16:creationId xmlns:a16="http://schemas.microsoft.com/office/drawing/2014/main" id="{12B695AD-9026-B2D9-8AC8-12DC8BE6DF68}"/>
              </a:ext>
            </a:extLst>
          </p:cNvPr>
          <p:cNvSpPr>
            <a:spLocks noGrp="1"/>
          </p:cNvSpPr>
          <p:nvPr>
            <p:ph type="title"/>
          </p:nvPr>
        </p:nvSpPr>
        <p:spPr/>
        <p:txBody>
          <a:bodyPr/>
          <a:lstStyle/>
          <a:p>
            <a:r>
              <a:rPr lang="en-US" dirty="0" err="1"/>
              <a:t>meK</a:t>
            </a:r>
            <a:r>
              <a:rPr lang="en-US" dirty="0"/>
              <a:t>-means-based biological discoveries </a:t>
            </a:r>
          </a:p>
        </p:txBody>
      </p:sp>
    </p:spTree>
    <p:extLst>
      <p:ext uri="{BB962C8B-B14F-4D97-AF65-F5344CB8AC3E}">
        <p14:creationId xmlns:p14="http://schemas.microsoft.com/office/powerpoint/2010/main" val="3878727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BAE844-0D6D-7F50-FAA1-C0B37EACED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6F0634-1387-33FD-6DC3-946413B48E0E}"/>
              </a:ext>
            </a:extLst>
          </p:cNvPr>
          <p:cNvSpPr>
            <a:spLocks noGrp="1"/>
          </p:cNvSpPr>
          <p:nvPr>
            <p:ph type="title"/>
          </p:nvPr>
        </p:nvSpPr>
        <p:spPr/>
        <p:txBody>
          <a:bodyPr/>
          <a:lstStyle/>
          <a:p>
            <a:r>
              <a:rPr lang="en-US" dirty="0"/>
              <a:t>Using </a:t>
            </a:r>
            <a:r>
              <a:rPr lang="en-US" dirty="0" err="1"/>
              <a:t>meK</a:t>
            </a:r>
            <a:r>
              <a:rPr lang="en-US" dirty="0"/>
              <a:t>-means on other groups of modalities</a:t>
            </a:r>
          </a:p>
        </p:txBody>
      </p:sp>
      <p:sp>
        <p:nvSpPr>
          <p:cNvPr id="3" name="Content Placeholder 2">
            <a:extLst>
              <a:ext uri="{FF2B5EF4-FFF2-40B4-BE49-F238E27FC236}">
                <a16:creationId xmlns:a16="http://schemas.microsoft.com/office/drawing/2014/main" id="{41270915-CF93-E9A3-E9AE-BE8B7E9EC669}"/>
              </a:ext>
            </a:extLst>
          </p:cNvPr>
          <p:cNvSpPr>
            <a:spLocks noGrp="1"/>
          </p:cNvSpPr>
          <p:nvPr>
            <p:ph idx="1"/>
          </p:nvPr>
        </p:nvSpPr>
        <p:spPr/>
        <p:txBody>
          <a:bodyPr>
            <a:normAutofit/>
          </a:bodyPr>
          <a:lstStyle/>
          <a:p>
            <a:r>
              <a:rPr lang="en-US" sz="2400" dirty="0" err="1">
                <a:effectLst/>
                <a:latin typeface="AdvOTdd63dae3"/>
              </a:rPr>
              <a:t>meK</a:t>
            </a:r>
            <a:r>
              <a:rPr lang="en-US" sz="2400" dirty="0">
                <a:effectLst/>
                <a:latin typeface="AdvOTdd63dae3"/>
              </a:rPr>
              <a:t>-means works on </a:t>
            </a:r>
            <a:r>
              <a:rPr lang="en-US" sz="2400" dirty="0" err="1">
                <a:effectLst/>
                <a:latin typeface="AdvOTdd63dae3"/>
              </a:rPr>
              <a:t>unspliced</a:t>
            </a:r>
            <a:r>
              <a:rPr lang="en-US" sz="2400" dirty="0">
                <a:effectLst/>
                <a:latin typeface="AdvOTdd63dae3"/>
              </a:rPr>
              <a:t> and spliced RNA counts</a:t>
            </a:r>
          </a:p>
          <a:p>
            <a:r>
              <a:rPr lang="en-US" sz="2400" dirty="0">
                <a:latin typeface="AdvOTdd63dae3"/>
              </a:rPr>
              <a:t>ideally would be able to use </a:t>
            </a:r>
            <a:r>
              <a:rPr lang="en-US" sz="2400" dirty="0" err="1">
                <a:latin typeface="AdvOTdd63dae3"/>
              </a:rPr>
              <a:t>meK</a:t>
            </a:r>
            <a:r>
              <a:rPr lang="en-US" sz="2400" dirty="0">
                <a:latin typeface="AdvOTdd63dae3"/>
              </a:rPr>
              <a:t>-means on paired ATAC + RNA, paired RNA + proteomics, would just need to edit use of CME…?</a:t>
            </a:r>
            <a:endParaRPr lang="en-US" sz="2400" dirty="0">
              <a:effectLst/>
              <a:latin typeface="AdvOTdd63dae3"/>
            </a:endParaRPr>
          </a:p>
        </p:txBody>
      </p:sp>
      <p:pic>
        <p:nvPicPr>
          <p:cNvPr id="4" name="Picture 3">
            <a:extLst>
              <a:ext uri="{FF2B5EF4-FFF2-40B4-BE49-F238E27FC236}">
                <a16:creationId xmlns:a16="http://schemas.microsoft.com/office/drawing/2014/main" id="{B31D5210-7776-EAF9-A0FA-AA762E4C6DA3}"/>
              </a:ext>
            </a:extLst>
          </p:cNvPr>
          <p:cNvPicPr>
            <a:picLocks noChangeAspect="1"/>
          </p:cNvPicPr>
          <p:nvPr/>
        </p:nvPicPr>
        <p:blipFill>
          <a:blip r:embed="rId3"/>
          <a:stretch>
            <a:fillRect/>
          </a:stretch>
        </p:blipFill>
        <p:spPr>
          <a:xfrm>
            <a:off x="2419707" y="3061645"/>
            <a:ext cx="6977212" cy="3796355"/>
          </a:xfrm>
          <a:prstGeom prst="rect">
            <a:avLst/>
          </a:prstGeom>
        </p:spPr>
      </p:pic>
    </p:spTree>
    <p:extLst>
      <p:ext uri="{BB962C8B-B14F-4D97-AF65-F5344CB8AC3E}">
        <p14:creationId xmlns:p14="http://schemas.microsoft.com/office/powerpoint/2010/main" val="9453195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16713</TotalTime>
  <Words>3673</Words>
  <Application>Microsoft Macintosh PowerPoint</Application>
  <PresentationFormat>Widescreen</PresentationFormat>
  <Paragraphs>186</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AdvOTdd63dae3</vt:lpstr>
      <vt:lpstr>Arial</vt:lpstr>
      <vt:lpstr>Calibri</vt:lpstr>
      <vt:lpstr>Calibri Light</vt:lpstr>
      <vt:lpstr>Harding</vt:lpstr>
      <vt:lpstr>Helvetica</vt:lpstr>
      <vt:lpstr>Office Theme</vt:lpstr>
      <vt:lpstr>Journal club</vt:lpstr>
      <vt:lpstr>Modality choice impacts clustering, variable genes</vt:lpstr>
      <vt:lpstr>Length-bias Chemical Master Equation (CME) model</vt:lpstr>
      <vt:lpstr>meK-means takes in (un)spliced RNA counts and clusters cells based on transcriptional dynamics</vt:lpstr>
      <vt:lpstr>More on meK-means DEGs</vt:lpstr>
      <vt:lpstr>meK-means’ performance on simulated datasets</vt:lpstr>
      <vt:lpstr>meK-means’ performance on biological datasets</vt:lpstr>
      <vt:lpstr>meK-means-based biological discoveries </vt:lpstr>
      <vt:lpstr>Using meK-means on other groups of modalities</vt:lpstr>
      <vt:lpstr>Suggested use cases</vt:lpstr>
      <vt:lpstr>Using meK-means on (un)spliced RNA counts from P384-4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3230</cp:revision>
  <dcterms:created xsi:type="dcterms:W3CDTF">2023-09-15T17:40:02Z</dcterms:created>
  <dcterms:modified xsi:type="dcterms:W3CDTF">2024-12-16T05:25:42Z</dcterms:modified>
</cp:coreProperties>
</file>

<file path=docProps/thumbnail.jpeg>
</file>